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56" r:id="rId5"/>
    <p:sldId id="259" r:id="rId6"/>
    <p:sldId id="266" r:id="rId7"/>
    <p:sldId id="258" r:id="rId8"/>
    <p:sldId id="262" r:id="rId9"/>
    <p:sldId id="257" r:id="rId10"/>
    <p:sldId id="260" r:id="rId11"/>
    <p:sldId id="261" r:id="rId12"/>
    <p:sldId id="26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onikova, Slavka" initials="BS" lastIdx="2" clrIdx="0">
    <p:extLst>
      <p:ext uri="{19B8F6BF-5375-455C-9EA6-DF929625EA0E}">
        <p15:presenceInfo xmlns:p15="http://schemas.microsoft.com/office/powerpoint/2012/main" userId="S::sbaronikova-c@shire.com::8fc8ca3f-d34f-47c8-aac8-506c2e10a5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4" d="100"/>
          <a:sy n="64" d="100"/>
        </p:scale>
        <p:origin x="148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rgbClr val="FF6600"/>
            </a:solidFill>
          </c:spPr>
          <c:invertIfNegative val="0"/>
          <c:cat>
            <c:numRef>
              <c:f>Sheet1!$A$2:$A$7</c:f>
              <c:numCache>
                <c:formatCode>General</c:formatCode>
                <c:ptCount val="6"/>
                <c:pt idx="0">
                  <c:v>2011</c:v>
                </c:pt>
                <c:pt idx="1">
                  <c:v>2012</c:v>
                </c:pt>
                <c:pt idx="2">
                  <c:v>2013</c:v>
                </c:pt>
                <c:pt idx="3">
                  <c:v>2014</c:v>
                </c:pt>
                <c:pt idx="4">
                  <c:v>2015</c:v>
                </c:pt>
                <c:pt idx="5">
                  <c:v>2017</c:v>
                </c:pt>
              </c:numCache>
            </c:numRef>
          </c:cat>
          <c:val>
            <c:numRef>
              <c:f>Sheet1!$B$2:$B$7</c:f>
              <c:numCache>
                <c:formatCode>General</c:formatCode>
                <c:ptCount val="6"/>
                <c:pt idx="0">
                  <c:v>18</c:v>
                </c:pt>
                <c:pt idx="1">
                  <c:v>23</c:v>
                </c:pt>
                <c:pt idx="2">
                  <c:v>225</c:v>
                </c:pt>
                <c:pt idx="3">
                  <c:v>477</c:v>
                </c:pt>
                <c:pt idx="4">
                  <c:v>693</c:v>
                </c:pt>
                <c:pt idx="5">
                  <c:v>1155</c:v>
                </c:pt>
              </c:numCache>
            </c:numRef>
          </c:val>
          <c:extLst>
            <c:ext xmlns:c16="http://schemas.microsoft.com/office/drawing/2014/chart" uri="{C3380CC4-5D6E-409C-BE32-E72D297353CC}">
              <c16:uniqueId val="{00000000-DAD1-4128-B4AE-7FFCF5D67331}"/>
            </c:ext>
          </c:extLst>
        </c:ser>
        <c:dLbls>
          <c:showLegendKey val="0"/>
          <c:showVal val="0"/>
          <c:showCatName val="0"/>
          <c:showSerName val="0"/>
          <c:showPercent val="0"/>
          <c:showBubbleSize val="0"/>
        </c:dLbls>
        <c:gapWidth val="150"/>
        <c:axId val="2070888952"/>
        <c:axId val="2070018344"/>
      </c:barChart>
      <c:catAx>
        <c:axId val="2070888952"/>
        <c:scaling>
          <c:orientation val="minMax"/>
        </c:scaling>
        <c:delete val="0"/>
        <c:axPos val="b"/>
        <c:numFmt formatCode="General" sourceLinked="1"/>
        <c:majorTickMark val="out"/>
        <c:minorTickMark val="none"/>
        <c:tickLblPos val="nextTo"/>
        <c:crossAx val="2070018344"/>
        <c:crosses val="autoZero"/>
        <c:auto val="1"/>
        <c:lblAlgn val="ctr"/>
        <c:lblOffset val="100"/>
        <c:noMultiLvlLbl val="0"/>
      </c:catAx>
      <c:valAx>
        <c:axId val="2070018344"/>
        <c:scaling>
          <c:orientation val="minMax"/>
        </c:scaling>
        <c:delete val="0"/>
        <c:axPos val="l"/>
        <c:majorGridlines/>
        <c:numFmt formatCode="General" sourceLinked="1"/>
        <c:majorTickMark val="none"/>
        <c:minorTickMark val="none"/>
        <c:tickLblPos val="nextTo"/>
        <c:crossAx val="2070888952"/>
        <c:crosses val="autoZero"/>
        <c:crossBetween val="between"/>
      </c:valAx>
    </c:plotArea>
    <c:plotVisOnly val="1"/>
    <c:dispBlanksAs val="gap"/>
    <c:showDLblsOverMax val="0"/>
  </c:chart>
  <c:txPr>
    <a:bodyPr/>
    <a:lstStyle/>
    <a:p>
      <a:pPr>
        <a:defRPr sz="1800"/>
      </a:pPr>
      <a:endParaRPr lang="it-IT"/>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B250BD-8295-AC4C-B916-4D618D2600D8}" type="datetimeFigureOut">
              <a:rPr lang="en-US" smtClean="0"/>
              <a:t>11/10/2019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084D12-2C8F-E447-AB03-D171DF1F56F5}" type="slidenum">
              <a:rPr lang="en-US" smtClean="0"/>
              <a:t>‹N›</a:t>
            </a:fld>
            <a:endParaRPr lang="en-US"/>
          </a:p>
        </p:txBody>
      </p:sp>
    </p:spTree>
    <p:extLst>
      <p:ext uri="{BB962C8B-B14F-4D97-AF65-F5344CB8AC3E}">
        <p14:creationId xmlns:p14="http://schemas.microsoft.com/office/powerpoint/2010/main" val="12647429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to </a:t>
            </a:r>
            <a:r>
              <a:rPr lang="en-US"/>
              <a:t>get references</a:t>
            </a:r>
            <a:endParaRPr lang="en-US" dirty="0"/>
          </a:p>
        </p:txBody>
      </p:sp>
      <p:sp>
        <p:nvSpPr>
          <p:cNvPr id="4" name="Slide Number Placeholder 3"/>
          <p:cNvSpPr>
            <a:spLocks noGrp="1"/>
          </p:cNvSpPr>
          <p:nvPr>
            <p:ph type="sldNum" sz="quarter" idx="10"/>
          </p:nvPr>
        </p:nvSpPr>
        <p:spPr/>
        <p:txBody>
          <a:bodyPr/>
          <a:lstStyle/>
          <a:p>
            <a:fld id="{F3084D12-2C8F-E447-AB03-D171DF1F56F5}" type="slidenum">
              <a:rPr lang="en-US" smtClean="0"/>
              <a:t>4</a:t>
            </a:fld>
            <a:endParaRPr lang="en-US"/>
          </a:p>
        </p:txBody>
      </p:sp>
    </p:spTree>
    <p:extLst>
      <p:ext uri="{BB962C8B-B14F-4D97-AF65-F5344CB8AC3E}">
        <p14:creationId xmlns:p14="http://schemas.microsoft.com/office/powerpoint/2010/main" val="2365830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4903847-CFB7-1942-8DDF-C4FC93A01B9E}" type="datetimeFigureOut">
              <a:rPr lang="en-US" smtClean="0"/>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DCC72-3028-0A4C-BEFC-854EF8004428}" type="slidenum">
              <a:rPr lang="en-US" smtClean="0"/>
              <a:t>‹N›</a:t>
            </a:fld>
            <a:endParaRPr lang="en-US"/>
          </a:p>
        </p:txBody>
      </p:sp>
    </p:spTree>
    <p:extLst>
      <p:ext uri="{BB962C8B-B14F-4D97-AF65-F5344CB8AC3E}">
        <p14:creationId xmlns:p14="http://schemas.microsoft.com/office/powerpoint/2010/main" val="1886742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903847-CFB7-1942-8DDF-C4FC93A01B9E}" type="datetimeFigureOut">
              <a:rPr lang="en-US" smtClean="0"/>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DCC72-3028-0A4C-BEFC-854EF8004428}" type="slidenum">
              <a:rPr lang="en-US" smtClean="0"/>
              <a:t>‹N›</a:t>
            </a:fld>
            <a:endParaRPr lang="en-US"/>
          </a:p>
        </p:txBody>
      </p:sp>
    </p:spTree>
    <p:extLst>
      <p:ext uri="{BB962C8B-B14F-4D97-AF65-F5344CB8AC3E}">
        <p14:creationId xmlns:p14="http://schemas.microsoft.com/office/powerpoint/2010/main" val="2466346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903847-CFB7-1942-8DDF-C4FC93A01B9E}" type="datetimeFigureOut">
              <a:rPr lang="en-US" smtClean="0"/>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DCC72-3028-0A4C-BEFC-854EF8004428}" type="slidenum">
              <a:rPr lang="en-US" smtClean="0"/>
              <a:t>‹N›</a:t>
            </a:fld>
            <a:endParaRPr lang="en-US"/>
          </a:p>
        </p:txBody>
      </p:sp>
    </p:spTree>
    <p:extLst>
      <p:ext uri="{BB962C8B-B14F-4D97-AF65-F5344CB8AC3E}">
        <p14:creationId xmlns:p14="http://schemas.microsoft.com/office/powerpoint/2010/main" val="3295583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903847-CFB7-1942-8DDF-C4FC93A01B9E}" type="datetimeFigureOut">
              <a:rPr lang="en-US" smtClean="0"/>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DCC72-3028-0A4C-BEFC-854EF8004428}" type="slidenum">
              <a:rPr lang="en-US" smtClean="0"/>
              <a:t>‹N›</a:t>
            </a:fld>
            <a:endParaRPr lang="en-US"/>
          </a:p>
        </p:txBody>
      </p:sp>
    </p:spTree>
    <p:extLst>
      <p:ext uri="{BB962C8B-B14F-4D97-AF65-F5344CB8AC3E}">
        <p14:creationId xmlns:p14="http://schemas.microsoft.com/office/powerpoint/2010/main" val="2779984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903847-CFB7-1942-8DDF-C4FC93A01B9E}" type="datetimeFigureOut">
              <a:rPr lang="en-US" smtClean="0"/>
              <a:t>11/10/2019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DCC72-3028-0A4C-BEFC-854EF8004428}" type="slidenum">
              <a:rPr lang="en-US" smtClean="0"/>
              <a:t>‹N›</a:t>
            </a:fld>
            <a:endParaRPr lang="en-US"/>
          </a:p>
        </p:txBody>
      </p:sp>
    </p:spTree>
    <p:extLst>
      <p:ext uri="{BB962C8B-B14F-4D97-AF65-F5344CB8AC3E}">
        <p14:creationId xmlns:p14="http://schemas.microsoft.com/office/powerpoint/2010/main" val="220380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903847-CFB7-1942-8DDF-C4FC93A01B9E}" type="datetimeFigureOut">
              <a:rPr lang="en-US" smtClean="0"/>
              <a:t>11/10/2019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DCC72-3028-0A4C-BEFC-854EF8004428}" type="slidenum">
              <a:rPr lang="en-US" smtClean="0"/>
              <a:t>‹N›</a:t>
            </a:fld>
            <a:endParaRPr lang="en-US"/>
          </a:p>
        </p:txBody>
      </p:sp>
    </p:spTree>
    <p:extLst>
      <p:ext uri="{BB962C8B-B14F-4D97-AF65-F5344CB8AC3E}">
        <p14:creationId xmlns:p14="http://schemas.microsoft.com/office/powerpoint/2010/main" val="926810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903847-CFB7-1942-8DDF-C4FC93A01B9E}" type="datetimeFigureOut">
              <a:rPr lang="en-US" smtClean="0"/>
              <a:t>11/10/2019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8DCC72-3028-0A4C-BEFC-854EF8004428}" type="slidenum">
              <a:rPr lang="en-US" smtClean="0"/>
              <a:t>‹N›</a:t>
            </a:fld>
            <a:endParaRPr lang="en-US"/>
          </a:p>
        </p:txBody>
      </p:sp>
    </p:spTree>
    <p:extLst>
      <p:ext uri="{BB962C8B-B14F-4D97-AF65-F5344CB8AC3E}">
        <p14:creationId xmlns:p14="http://schemas.microsoft.com/office/powerpoint/2010/main" val="2245705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903847-CFB7-1942-8DDF-C4FC93A01B9E}" type="datetimeFigureOut">
              <a:rPr lang="en-US" smtClean="0"/>
              <a:t>11/10/2019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8DCC72-3028-0A4C-BEFC-854EF8004428}" type="slidenum">
              <a:rPr lang="en-US" smtClean="0"/>
              <a:t>‹N›</a:t>
            </a:fld>
            <a:endParaRPr lang="en-US"/>
          </a:p>
        </p:txBody>
      </p:sp>
    </p:spTree>
    <p:extLst>
      <p:ext uri="{BB962C8B-B14F-4D97-AF65-F5344CB8AC3E}">
        <p14:creationId xmlns:p14="http://schemas.microsoft.com/office/powerpoint/2010/main" val="2384228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03847-CFB7-1942-8DDF-C4FC93A01B9E}" type="datetimeFigureOut">
              <a:rPr lang="en-US" smtClean="0"/>
              <a:t>11/10/2019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8DCC72-3028-0A4C-BEFC-854EF8004428}" type="slidenum">
              <a:rPr lang="en-US" smtClean="0"/>
              <a:t>‹N›</a:t>
            </a:fld>
            <a:endParaRPr lang="en-US"/>
          </a:p>
        </p:txBody>
      </p:sp>
    </p:spTree>
    <p:extLst>
      <p:ext uri="{BB962C8B-B14F-4D97-AF65-F5344CB8AC3E}">
        <p14:creationId xmlns:p14="http://schemas.microsoft.com/office/powerpoint/2010/main" val="2523017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903847-CFB7-1942-8DDF-C4FC93A01B9E}" type="datetimeFigureOut">
              <a:rPr lang="en-US" smtClean="0"/>
              <a:t>11/10/2019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DCC72-3028-0A4C-BEFC-854EF8004428}" type="slidenum">
              <a:rPr lang="en-US" smtClean="0"/>
              <a:t>‹N›</a:t>
            </a:fld>
            <a:endParaRPr lang="en-US"/>
          </a:p>
        </p:txBody>
      </p:sp>
    </p:spTree>
    <p:extLst>
      <p:ext uri="{BB962C8B-B14F-4D97-AF65-F5344CB8AC3E}">
        <p14:creationId xmlns:p14="http://schemas.microsoft.com/office/powerpoint/2010/main" val="2059897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903847-CFB7-1942-8DDF-C4FC93A01B9E}" type="datetimeFigureOut">
              <a:rPr lang="en-US" smtClean="0"/>
              <a:t>11/10/2019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DCC72-3028-0A4C-BEFC-854EF8004428}" type="slidenum">
              <a:rPr lang="en-US" smtClean="0"/>
              <a:t>‹N›</a:t>
            </a:fld>
            <a:endParaRPr lang="en-US"/>
          </a:p>
        </p:txBody>
      </p:sp>
    </p:spTree>
    <p:extLst>
      <p:ext uri="{BB962C8B-B14F-4D97-AF65-F5344CB8AC3E}">
        <p14:creationId xmlns:p14="http://schemas.microsoft.com/office/powerpoint/2010/main" val="906875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903847-CFB7-1942-8DDF-C4FC93A01B9E}" type="datetimeFigureOut">
              <a:rPr lang="en-US" smtClean="0"/>
              <a:t>11/10/2019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8DCC72-3028-0A4C-BEFC-854EF8004428}" type="slidenum">
              <a:rPr lang="en-US" smtClean="0"/>
              <a:t>‹N›</a:t>
            </a:fld>
            <a:endParaRPr lang="en-US"/>
          </a:p>
        </p:txBody>
      </p:sp>
    </p:spTree>
    <p:extLst>
      <p:ext uri="{BB962C8B-B14F-4D97-AF65-F5344CB8AC3E}">
        <p14:creationId xmlns:p14="http://schemas.microsoft.com/office/powerpoint/2010/main" val="184243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08023"/>
            <a:ext cx="7772400" cy="1470025"/>
          </a:xfrm>
        </p:spPr>
        <p:txBody>
          <a:bodyPr>
            <a:noAutofit/>
          </a:bodyPr>
          <a:lstStyle/>
          <a:p>
            <a:r>
              <a:rPr lang="en-US" sz="2800" b="1" dirty="0">
                <a:solidFill>
                  <a:schemeClr val="accent1">
                    <a:lumMod val="75000"/>
                  </a:schemeClr>
                </a:solidFill>
              </a:rPr>
              <a:t>AMWA</a:t>
            </a:r>
            <a:r>
              <a:rPr lang="en-US" sz="2800" b="1" dirty="0"/>
              <a:t> – </a:t>
            </a:r>
            <a:r>
              <a:rPr lang="en-US" sz="2800" b="1" dirty="0">
                <a:solidFill>
                  <a:schemeClr val="accent3">
                    <a:lumMod val="75000"/>
                  </a:schemeClr>
                </a:solidFill>
              </a:rPr>
              <a:t>EMWA</a:t>
            </a:r>
            <a:r>
              <a:rPr lang="en-US" sz="2800" b="1" dirty="0"/>
              <a:t> – </a:t>
            </a:r>
            <a:r>
              <a:rPr lang="en-US" sz="2800" b="1" dirty="0">
                <a:solidFill>
                  <a:srgbClr val="92D050"/>
                </a:solidFill>
              </a:rPr>
              <a:t>ISMPP</a:t>
            </a:r>
            <a:r>
              <a:rPr lang="en-US" sz="2800" b="1" dirty="0"/>
              <a:t> </a:t>
            </a:r>
            <a:br>
              <a:rPr lang="en-US" sz="2800" b="1" dirty="0"/>
            </a:br>
            <a:r>
              <a:rPr lang="en-US" sz="2800" b="1" dirty="0"/>
              <a:t>Joint Position Statement on </a:t>
            </a:r>
            <a:br>
              <a:rPr lang="en-US" sz="2800" b="1" dirty="0"/>
            </a:br>
            <a:r>
              <a:rPr lang="en-US" sz="2800" b="1" dirty="0"/>
              <a:t>Predatory Publishing</a:t>
            </a:r>
            <a:r>
              <a:rPr lang="en-US" sz="2800" dirty="0">
                <a:effectLst/>
              </a:rPr>
              <a:t> </a:t>
            </a:r>
            <a:endParaRPr lang="en-US" sz="2800"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2592896" y="3116681"/>
            <a:ext cx="3708400" cy="3416300"/>
          </a:xfrm>
          <a:prstGeom prst="rect">
            <a:avLst/>
          </a:prstGeom>
          <a:noFill/>
          <a:ln>
            <a:noFill/>
          </a:ln>
        </p:spPr>
      </p:pic>
      <p:sp>
        <p:nvSpPr>
          <p:cNvPr id="7" name="TextBox 6"/>
          <p:cNvSpPr txBox="1"/>
          <p:nvPr/>
        </p:nvSpPr>
        <p:spPr>
          <a:xfrm>
            <a:off x="7820919" y="5475990"/>
            <a:ext cx="184666" cy="369332"/>
          </a:xfrm>
          <a:prstGeom prst="rect">
            <a:avLst/>
          </a:prstGeom>
          <a:noFill/>
        </p:spPr>
        <p:txBody>
          <a:bodyPr wrap="none" rtlCol="0">
            <a:spAutoFit/>
          </a:bodyPr>
          <a:lstStyle/>
          <a:p>
            <a:pPr algn="r"/>
            <a:endParaRPr lang="en-US" dirty="0"/>
          </a:p>
        </p:txBody>
      </p:sp>
      <p:sp>
        <p:nvSpPr>
          <p:cNvPr id="8" name="TextBox 7"/>
          <p:cNvSpPr txBox="1"/>
          <p:nvPr/>
        </p:nvSpPr>
        <p:spPr>
          <a:xfrm flipH="1">
            <a:off x="7285840" y="5106658"/>
            <a:ext cx="250023" cy="369332"/>
          </a:xfrm>
          <a:prstGeom prst="rect">
            <a:avLst/>
          </a:prstGeom>
          <a:noFill/>
        </p:spPr>
        <p:txBody>
          <a:bodyPr wrap="square" rtlCol="0">
            <a:spAutoFit/>
          </a:bodyPr>
          <a:lstStyle/>
          <a:p>
            <a:pPr algn="r"/>
            <a:endParaRPr lang="en-US" dirty="0"/>
          </a:p>
        </p:txBody>
      </p:sp>
    </p:spTree>
    <p:extLst>
      <p:ext uri="{BB962C8B-B14F-4D97-AF65-F5344CB8AC3E}">
        <p14:creationId xmlns:p14="http://schemas.microsoft.com/office/powerpoint/2010/main" val="1979043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852"/>
            <a:ext cx="7640731" cy="1417638"/>
          </a:xfrm>
        </p:spPr>
        <p:txBody>
          <a:bodyPr>
            <a:noAutofit/>
          </a:bodyPr>
          <a:lstStyle/>
          <a:p>
            <a:r>
              <a:rPr lang="en-US" sz="3200" b="1" dirty="0"/>
              <a:t>Background: Exploding numbers of </a:t>
            </a:r>
            <a:br>
              <a:rPr lang="en-US" sz="3200" b="1" dirty="0"/>
            </a:br>
            <a:r>
              <a:rPr lang="en-US" sz="3200" b="1" dirty="0"/>
              <a:t>open access (OA) journals, including predatory journals</a:t>
            </a:r>
            <a:br>
              <a:rPr lang="en-US" sz="3200" dirty="0"/>
            </a:br>
            <a:endParaRPr lang="en-US" sz="3200" dirty="0"/>
          </a:p>
        </p:txBody>
      </p:sp>
      <p:sp>
        <p:nvSpPr>
          <p:cNvPr id="3" name="Content Placeholder 2"/>
          <p:cNvSpPr>
            <a:spLocks noGrp="1"/>
          </p:cNvSpPr>
          <p:nvPr>
            <p:ph idx="1"/>
          </p:nvPr>
        </p:nvSpPr>
        <p:spPr>
          <a:xfrm>
            <a:off x="519653" y="1633444"/>
            <a:ext cx="8229600" cy="1772843"/>
          </a:xfrm>
        </p:spPr>
        <p:txBody>
          <a:bodyPr>
            <a:normAutofit/>
          </a:bodyPr>
          <a:lstStyle/>
          <a:p>
            <a:pPr marL="0" indent="0">
              <a:spcBef>
                <a:spcPts val="168"/>
              </a:spcBef>
              <a:buNone/>
            </a:pPr>
            <a:r>
              <a:rPr lang="en-US" dirty="0"/>
              <a:t>Predatory journals and publishers undermine the quality, integrity and reliability of scientific research</a:t>
            </a:r>
          </a:p>
        </p:txBody>
      </p:sp>
      <p:sp>
        <p:nvSpPr>
          <p:cNvPr id="4" name="TextBox 3"/>
          <p:cNvSpPr txBox="1"/>
          <p:nvPr/>
        </p:nvSpPr>
        <p:spPr>
          <a:xfrm>
            <a:off x="213053" y="3593677"/>
            <a:ext cx="8515381" cy="2985433"/>
          </a:xfrm>
          <a:prstGeom prst="rect">
            <a:avLst/>
          </a:prstGeom>
          <a:solidFill>
            <a:schemeClr val="accent6">
              <a:lumMod val="40000"/>
              <a:lumOff val="60000"/>
            </a:schemeClr>
          </a:solidFill>
          <a:effectLst>
            <a:glow rad="228600">
              <a:schemeClr val="accent1">
                <a:satMod val="175000"/>
                <a:alpha val="40000"/>
              </a:schemeClr>
            </a:glow>
          </a:effectLst>
        </p:spPr>
        <p:txBody>
          <a:bodyPr wrap="square" rtlCol="0">
            <a:spAutoFit/>
          </a:bodyPr>
          <a:lstStyle/>
          <a:p>
            <a:pPr algn="ctr"/>
            <a:r>
              <a:rPr lang="en-US" sz="3200" i="1" dirty="0"/>
              <a:t>Predatory publishers exploit the Gold OA model (pay to publish) solely for financial gain. They misrepresent ethics in editorial and peer review, journal operation, article processing charges, dissemination, indexing and archiving.</a:t>
            </a:r>
          </a:p>
          <a:p>
            <a:endParaRPr lang="en-US" sz="2800" dirty="0"/>
          </a:p>
        </p:txBody>
      </p:sp>
      <p:pic>
        <p:nvPicPr>
          <p:cNvPr id="6" name="Picture 5" descr="OA ico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1000" y="446628"/>
            <a:ext cx="685800" cy="1143000"/>
          </a:xfrm>
          <a:prstGeom prst="rect">
            <a:avLst/>
          </a:prstGeom>
        </p:spPr>
      </p:pic>
    </p:spTree>
    <p:extLst>
      <p:ext uri="{BB962C8B-B14F-4D97-AF65-F5344CB8AC3E}">
        <p14:creationId xmlns:p14="http://schemas.microsoft.com/office/powerpoint/2010/main" val="812446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8619" y="4190808"/>
            <a:ext cx="8644151" cy="2462213"/>
          </a:xfrm>
          <a:prstGeom prst="rect">
            <a:avLst/>
          </a:prstGeom>
        </p:spPr>
        <p:txBody>
          <a:bodyPr wrap="square">
            <a:spAutoFit/>
          </a:bodyPr>
          <a:lstStyle/>
          <a:p>
            <a:pPr algn="ctr"/>
            <a:r>
              <a:rPr lang="en-US" sz="2000" dirty="0"/>
              <a:t>American Medical Writers Association,</a:t>
            </a:r>
          </a:p>
          <a:p>
            <a:pPr algn="ctr"/>
            <a:r>
              <a:rPr lang="en-US" sz="2000" dirty="0"/>
              <a:t>European Medical Writers Association</a:t>
            </a:r>
          </a:p>
          <a:p>
            <a:pPr algn="ctr"/>
            <a:r>
              <a:rPr lang="en-US" sz="2000" dirty="0"/>
              <a:t>&amp; International Society for Medical Publication Professionals (2019)</a:t>
            </a:r>
            <a:r>
              <a:rPr lang="en-US" sz="2400" dirty="0"/>
              <a:t> </a:t>
            </a:r>
          </a:p>
          <a:p>
            <a:pPr algn="ctr"/>
            <a:r>
              <a:rPr lang="en-US" sz="2400" dirty="0"/>
              <a:t>AMWA–EMWA–ISMPP joint position statement on predatory publishing. </a:t>
            </a:r>
          </a:p>
          <a:p>
            <a:pPr algn="ctr"/>
            <a:r>
              <a:rPr lang="en-US" sz="2400" i="1" dirty="0"/>
              <a:t>Current Medical Research and Opinion</a:t>
            </a:r>
          </a:p>
          <a:p>
            <a:pPr algn="ctr"/>
            <a:r>
              <a:rPr lang="en-US" dirty="0"/>
              <a:t> DOI: 10.1080/03007995.2019.1646535</a:t>
            </a:r>
          </a:p>
        </p:txBody>
      </p:sp>
      <p:pic>
        <p:nvPicPr>
          <p:cNvPr id="2" name="Picture 1">
            <a:extLst>
              <a:ext uri="{FF2B5EF4-FFF2-40B4-BE49-F238E27FC236}">
                <a16:creationId xmlns:a16="http://schemas.microsoft.com/office/drawing/2014/main" id="{E8435841-7E65-46DF-A7A1-0D38A0512115}"/>
              </a:ext>
            </a:extLst>
          </p:cNvPr>
          <p:cNvPicPr>
            <a:picLocks noChangeAspect="1"/>
          </p:cNvPicPr>
          <p:nvPr/>
        </p:nvPicPr>
        <p:blipFill>
          <a:blip r:embed="rId2"/>
          <a:stretch>
            <a:fillRect/>
          </a:stretch>
        </p:blipFill>
        <p:spPr>
          <a:xfrm>
            <a:off x="1487047" y="107826"/>
            <a:ext cx="6188364" cy="4046038"/>
          </a:xfrm>
          <a:prstGeom prst="rect">
            <a:avLst/>
          </a:prstGeom>
        </p:spPr>
      </p:pic>
    </p:spTree>
    <p:extLst>
      <p:ext uri="{BB962C8B-B14F-4D97-AF65-F5344CB8AC3E}">
        <p14:creationId xmlns:p14="http://schemas.microsoft.com/office/powerpoint/2010/main" val="1761955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1"/>
          <p:cNvSpPr txBox="1">
            <a:spLocks/>
          </p:cNvSpPr>
          <p:nvPr/>
        </p:nvSpPr>
        <p:spPr>
          <a:xfrm>
            <a:off x="0" y="228600"/>
            <a:ext cx="91440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Growth of OA predatory publishers</a:t>
            </a:r>
          </a:p>
        </p:txBody>
      </p:sp>
      <p:graphicFrame>
        <p:nvGraphicFramePr>
          <p:cNvPr id="5" name="Chart 4"/>
          <p:cNvGraphicFramePr/>
          <p:nvPr>
            <p:extLst>
              <p:ext uri="{D42A27DB-BD31-4B8C-83A1-F6EECF244321}">
                <p14:modId xmlns:p14="http://schemas.microsoft.com/office/powerpoint/2010/main" val="1504568499"/>
              </p:ext>
            </p:extLst>
          </p:nvPr>
        </p:nvGraphicFramePr>
        <p:xfrm>
          <a:off x="1143000" y="1371600"/>
          <a:ext cx="6705600" cy="4724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287611574"/>
              </p:ext>
            </p:extLst>
          </p:nvPr>
        </p:nvGraphicFramePr>
        <p:xfrm>
          <a:off x="2216132" y="1965892"/>
          <a:ext cx="2057400" cy="259588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370840">
                <a:tc gridSpan="2">
                  <a:txBody>
                    <a:bodyPr/>
                    <a:lstStyle/>
                    <a:p>
                      <a:pPr algn="ctr"/>
                      <a:r>
                        <a:rPr lang="en-US" sz="1600" dirty="0">
                          <a:solidFill>
                            <a:srgbClr val="FFFFFF"/>
                          </a:solidFill>
                          <a:latin typeface="+mj-lt"/>
                        </a:rPr>
                        <a:t>Stand alone</a:t>
                      </a:r>
                      <a:r>
                        <a:rPr lang="en-US" sz="1600" baseline="0" dirty="0">
                          <a:solidFill>
                            <a:srgbClr val="FFFFFF"/>
                          </a:solidFill>
                          <a:latin typeface="+mj-lt"/>
                        </a:rPr>
                        <a:t> journals</a:t>
                      </a:r>
                      <a:endParaRPr lang="en-US" sz="1600" dirty="0">
                        <a:solidFill>
                          <a:srgbClr val="FFFFFF"/>
                        </a:solidFill>
                        <a:latin typeface="+mj-lt"/>
                      </a:endParaRPr>
                    </a:p>
                  </a:txBody>
                  <a:tcPr/>
                </a:tc>
                <a:tc hMerge="1">
                  <a:txBody>
                    <a:bodyPr/>
                    <a:lstStyle/>
                    <a:p>
                      <a:pPr algn="ctr"/>
                      <a:endParaRPr lang="en-US" dirty="0">
                        <a:solidFill>
                          <a:srgbClr val="FFFFFF"/>
                        </a:solidFill>
                      </a:endParaRPr>
                    </a:p>
                  </a:txBody>
                  <a:tcPr/>
                </a:tc>
                <a:extLst>
                  <a:ext uri="{0D108BD9-81ED-4DB2-BD59-A6C34878D82A}">
                    <a16:rowId xmlns:a16="http://schemas.microsoft.com/office/drawing/2014/main" val="10000"/>
                  </a:ext>
                </a:extLst>
              </a:tr>
              <a:tr h="370840">
                <a:tc>
                  <a:txBody>
                    <a:bodyPr/>
                    <a:lstStyle/>
                    <a:p>
                      <a:pPr algn="ctr"/>
                      <a:r>
                        <a:rPr lang="en-US" sz="1600" dirty="0">
                          <a:solidFill>
                            <a:schemeClr val="tx1"/>
                          </a:solidFill>
                          <a:latin typeface="+mj-lt"/>
                        </a:rPr>
                        <a:t>Year</a:t>
                      </a:r>
                    </a:p>
                  </a:txBody>
                  <a:tcPr/>
                </a:tc>
                <a:tc>
                  <a:txBody>
                    <a:bodyPr/>
                    <a:lstStyle/>
                    <a:p>
                      <a:pPr algn="ctr"/>
                      <a:r>
                        <a:rPr lang="en-US" sz="1600" dirty="0">
                          <a:solidFill>
                            <a:schemeClr val="tx1"/>
                          </a:solidFill>
                          <a:latin typeface="+mj-lt"/>
                        </a:rPr>
                        <a:t>No. </a:t>
                      </a:r>
                    </a:p>
                  </a:txBody>
                  <a:tcPr/>
                </a:tc>
                <a:extLst>
                  <a:ext uri="{0D108BD9-81ED-4DB2-BD59-A6C34878D82A}">
                    <a16:rowId xmlns:a16="http://schemas.microsoft.com/office/drawing/2014/main" val="10001"/>
                  </a:ext>
                </a:extLst>
              </a:tr>
              <a:tr h="370840">
                <a:tc>
                  <a:txBody>
                    <a:bodyPr/>
                    <a:lstStyle/>
                    <a:p>
                      <a:pPr algn="ctr"/>
                      <a:r>
                        <a:rPr lang="en-US" sz="1600" dirty="0">
                          <a:latin typeface="+mj-lt"/>
                        </a:rPr>
                        <a:t>2013</a:t>
                      </a:r>
                    </a:p>
                  </a:txBody>
                  <a:tcPr/>
                </a:tc>
                <a:tc>
                  <a:txBody>
                    <a:bodyPr/>
                    <a:lstStyle/>
                    <a:p>
                      <a:pPr algn="ctr"/>
                      <a:r>
                        <a:rPr lang="en-US" sz="1600" dirty="0">
                          <a:latin typeface="+mj-lt"/>
                        </a:rPr>
                        <a:t>126</a:t>
                      </a:r>
                    </a:p>
                  </a:txBody>
                  <a:tcPr/>
                </a:tc>
                <a:extLst>
                  <a:ext uri="{0D108BD9-81ED-4DB2-BD59-A6C34878D82A}">
                    <a16:rowId xmlns:a16="http://schemas.microsoft.com/office/drawing/2014/main" val="10002"/>
                  </a:ext>
                </a:extLst>
              </a:tr>
              <a:tr h="370840">
                <a:tc>
                  <a:txBody>
                    <a:bodyPr/>
                    <a:lstStyle/>
                    <a:p>
                      <a:pPr algn="ctr"/>
                      <a:r>
                        <a:rPr lang="en-US" sz="1600" dirty="0">
                          <a:latin typeface="+mj-lt"/>
                        </a:rPr>
                        <a:t>2014</a:t>
                      </a:r>
                    </a:p>
                  </a:txBody>
                  <a:tcPr/>
                </a:tc>
                <a:tc>
                  <a:txBody>
                    <a:bodyPr/>
                    <a:lstStyle/>
                    <a:p>
                      <a:pPr algn="ctr"/>
                      <a:r>
                        <a:rPr lang="en-US" sz="1600" dirty="0">
                          <a:latin typeface="+mj-lt"/>
                        </a:rPr>
                        <a:t>303</a:t>
                      </a:r>
                    </a:p>
                  </a:txBody>
                  <a:tcPr/>
                </a:tc>
                <a:extLst>
                  <a:ext uri="{0D108BD9-81ED-4DB2-BD59-A6C34878D82A}">
                    <a16:rowId xmlns:a16="http://schemas.microsoft.com/office/drawing/2014/main" val="10003"/>
                  </a:ext>
                </a:extLst>
              </a:tr>
              <a:tr h="370840">
                <a:tc>
                  <a:txBody>
                    <a:bodyPr/>
                    <a:lstStyle/>
                    <a:p>
                      <a:pPr algn="ctr"/>
                      <a:r>
                        <a:rPr lang="en-US" sz="1600" dirty="0">
                          <a:latin typeface="+mj-lt"/>
                        </a:rPr>
                        <a:t>2015</a:t>
                      </a:r>
                    </a:p>
                  </a:txBody>
                  <a:tcPr/>
                </a:tc>
                <a:tc>
                  <a:txBody>
                    <a:bodyPr/>
                    <a:lstStyle/>
                    <a:p>
                      <a:pPr algn="ctr"/>
                      <a:r>
                        <a:rPr lang="en-US" sz="1600" dirty="0">
                          <a:latin typeface="+mj-lt"/>
                        </a:rPr>
                        <a:t>507</a:t>
                      </a:r>
                    </a:p>
                  </a:txBody>
                  <a:tcPr/>
                </a:tc>
                <a:extLst>
                  <a:ext uri="{0D108BD9-81ED-4DB2-BD59-A6C34878D82A}">
                    <a16:rowId xmlns:a16="http://schemas.microsoft.com/office/drawing/2014/main" val="10004"/>
                  </a:ext>
                </a:extLst>
              </a:tr>
              <a:tr h="370840">
                <a:tc>
                  <a:txBody>
                    <a:bodyPr/>
                    <a:lstStyle/>
                    <a:p>
                      <a:pPr algn="ctr"/>
                      <a:r>
                        <a:rPr lang="en-US" sz="1600" dirty="0">
                          <a:latin typeface="+mj-lt"/>
                        </a:rPr>
                        <a:t>2017</a:t>
                      </a:r>
                    </a:p>
                  </a:txBody>
                  <a:tcPr/>
                </a:tc>
                <a:tc>
                  <a:txBody>
                    <a:bodyPr/>
                    <a:lstStyle/>
                    <a:p>
                      <a:pPr algn="ctr"/>
                      <a:r>
                        <a:rPr lang="en-US" sz="1600" dirty="0">
                          <a:latin typeface="+mj-lt"/>
                        </a:rPr>
                        <a:t>1294</a:t>
                      </a:r>
                    </a:p>
                  </a:txBody>
                  <a:tcPr/>
                </a:tc>
                <a:extLst>
                  <a:ext uri="{0D108BD9-81ED-4DB2-BD59-A6C34878D82A}">
                    <a16:rowId xmlns:a16="http://schemas.microsoft.com/office/drawing/2014/main" val="10005"/>
                  </a:ext>
                </a:extLst>
              </a:tr>
              <a:tr h="370840">
                <a:tc>
                  <a:txBody>
                    <a:bodyPr/>
                    <a:lstStyle/>
                    <a:p>
                      <a:pPr algn="ctr"/>
                      <a:r>
                        <a:rPr lang="en-US" sz="1600" dirty="0">
                          <a:latin typeface="+mj-lt"/>
                        </a:rPr>
                        <a:t>2019</a:t>
                      </a:r>
                    </a:p>
                  </a:txBody>
                  <a:tcPr/>
                </a:tc>
                <a:tc>
                  <a:txBody>
                    <a:bodyPr/>
                    <a:lstStyle/>
                    <a:p>
                      <a:pPr algn="ctr"/>
                      <a:r>
                        <a:rPr lang="en-US" sz="1600" dirty="0">
                          <a:latin typeface="+mj-lt"/>
                        </a:rPr>
                        <a:t>10,000</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33140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4782"/>
          </a:xfrm>
        </p:spPr>
        <p:txBody>
          <a:bodyPr>
            <a:normAutofit fontScale="90000"/>
          </a:bodyPr>
          <a:lstStyle/>
          <a:p>
            <a:r>
              <a:rPr lang="en-US" i="1" dirty="0"/>
              <a:t>Short list </a:t>
            </a:r>
            <a:r>
              <a:rPr lang="en-US" dirty="0"/>
              <a:t>of predatory characteristics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599047571"/>
              </p:ext>
            </p:extLst>
          </p:nvPr>
        </p:nvGraphicFramePr>
        <p:xfrm>
          <a:off x="457200" y="1140368"/>
          <a:ext cx="8077200" cy="5352537"/>
        </p:xfrm>
        <a:graphic>
          <a:graphicData uri="http://schemas.openxmlformats.org/drawingml/2006/table">
            <a:tbl>
              <a:tblPr firstRow="1" bandRow="1">
                <a:tableStyleId>{5C22544A-7EE6-4342-B048-85BDC9FD1C3A}</a:tableStyleId>
              </a:tblPr>
              <a:tblGrid>
                <a:gridCol w="2692400">
                  <a:extLst>
                    <a:ext uri="{9D8B030D-6E8A-4147-A177-3AD203B41FA5}">
                      <a16:colId xmlns:a16="http://schemas.microsoft.com/office/drawing/2014/main" val="20000"/>
                    </a:ext>
                  </a:extLst>
                </a:gridCol>
                <a:gridCol w="2692400">
                  <a:extLst>
                    <a:ext uri="{9D8B030D-6E8A-4147-A177-3AD203B41FA5}">
                      <a16:colId xmlns:a16="http://schemas.microsoft.com/office/drawing/2014/main" val="20001"/>
                    </a:ext>
                  </a:extLst>
                </a:gridCol>
                <a:gridCol w="2692400">
                  <a:extLst>
                    <a:ext uri="{9D8B030D-6E8A-4147-A177-3AD203B41FA5}">
                      <a16:colId xmlns:a16="http://schemas.microsoft.com/office/drawing/2014/main" val="20002"/>
                    </a:ext>
                  </a:extLst>
                </a:gridCol>
              </a:tblGrid>
              <a:tr h="778339">
                <a:tc>
                  <a:txBody>
                    <a:bodyPr/>
                    <a:lstStyle/>
                    <a:p>
                      <a:r>
                        <a:rPr lang="en-US" sz="2000" dirty="0"/>
                        <a:t>Business practices</a:t>
                      </a:r>
                    </a:p>
                  </a:txBody>
                  <a:tcPr/>
                </a:tc>
                <a:tc>
                  <a:txBody>
                    <a:bodyPr/>
                    <a:lstStyle/>
                    <a:p>
                      <a:r>
                        <a:rPr lang="en-US" sz="2000" dirty="0"/>
                        <a:t>Editorial and peer review</a:t>
                      </a:r>
                    </a:p>
                  </a:txBody>
                  <a:tcPr/>
                </a:tc>
                <a:tc>
                  <a:txBody>
                    <a:bodyPr/>
                    <a:lstStyle/>
                    <a:p>
                      <a:r>
                        <a:rPr lang="en-US" sz="2000" dirty="0"/>
                        <a:t>Publication practices</a:t>
                      </a:r>
                    </a:p>
                  </a:txBody>
                  <a:tcPr/>
                </a:tc>
                <a:extLst>
                  <a:ext uri="{0D108BD9-81ED-4DB2-BD59-A6C34878D82A}">
                    <a16:rowId xmlns:a16="http://schemas.microsoft.com/office/drawing/2014/main" val="10000"/>
                  </a:ext>
                </a:extLst>
              </a:tr>
              <a:tr h="778339">
                <a:tc>
                  <a:txBody>
                    <a:bodyPr/>
                    <a:lstStyle/>
                    <a:p>
                      <a:r>
                        <a:rPr lang="en-US" dirty="0"/>
                        <a:t>Aggressive</a:t>
                      </a:r>
                      <a:r>
                        <a:rPr lang="en-US" baseline="0" dirty="0"/>
                        <a:t> email solicitation</a:t>
                      </a:r>
                      <a:endParaRPr lang="en-US" dirty="0"/>
                    </a:p>
                  </a:txBody>
                  <a:tcPr/>
                </a:tc>
                <a:tc>
                  <a:txBody>
                    <a:bodyPr/>
                    <a:lstStyle/>
                    <a:p>
                      <a:r>
                        <a:rPr lang="en-US" dirty="0"/>
                        <a:t>Subverted</a:t>
                      </a:r>
                      <a:r>
                        <a:rPr lang="en-US" baseline="0" dirty="0"/>
                        <a:t> </a:t>
                      </a:r>
                      <a:r>
                        <a:rPr lang="en-US" dirty="0"/>
                        <a:t>peer review  (e.g., overly</a:t>
                      </a:r>
                      <a:r>
                        <a:rPr lang="en-US" baseline="0" dirty="0"/>
                        <a:t> quick, absent)</a:t>
                      </a:r>
                      <a:endParaRPr lang="en-US" dirty="0"/>
                    </a:p>
                  </a:txBody>
                  <a:tcPr/>
                </a:tc>
                <a:tc>
                  <a:txBody>
                    <a:bodyPr/>
                    <a:lstStyle/>
                    <a:p>
                      <a:r>
                        <a:rPr lang="en-US" dirty="0"/>
                        <a:t>Misleading metrics</a:t>
                      </a:r>
                    </a:p>
                  </a:txBody>
                  <a:tcPr/>
                </a:tc>
                <a:extLst>
                  <a:ext uri="{0D108BD9-81ED-4DB2-BD59-A6C34878D82A}">
                    <a16:rowId xmlns:a16="http://schemas.microsoft.com/office/drawing/2014/main" val="10001"/>
                  </a:ext>
                </a:extLst>
              </a:tr>
              <a:tr h="778339">
                <a:tc>
                  <a:txBody>
                    <a:bodyPr/>
                    <a:lstStyle/>
                    <a:p>
                      <a:r>
                        <a:rPr lang="en-US" dirty="0"/>
                        <a:t>Article processing charges often</a:t>
                      </a:r>
                      <a:r>
                        <a:rPr lang="en-US" baseline="0" dirty="0"/>
                        <a:t> not transparent</a:t>
                      </a:r>
                      <a:endParaRPr lang="en-US" dirty="0"/>
                    </a:p>
                  </a:txBody>
                  <a:tcPr/>
                </a:tc>
                <a:tc>
                  <a:txBody>
                    <a:bodyPr/>
                    <a:lstStyle/>
                    <a:p>
                      <a:r>
                        <a:rPr lang="en-US" dirty="0"/>
                        <a:t>Questionable expertise or</a:t>
                      </a:r>
                      <a:r>
                        <a:rPr lang="en-US" baseline="0" dirty="0"/>
                        <a:t> fictional</a:t>
                      </a:r>
                      <a:r>
                        <a:rPr lang="en-US" dirty="0"/>
                        <a:t> editorial board  </a:t>
                      </a:r>
                    </a:p>
                  </a:txBody>
                  <a:tcPr/>
                </a:tc>
                <a:tc>
                  <a:txBody>
                    <a:bodyPr/>
                    <a:lstStyle/>
                    <a:p>
                      <a:r>
                        <a:rPr lang="en-US" dirty="0"/>
                        <a:t>False claims of impact factor or indexing</a:t>
                      </a:r>
                    </a:p>
                  </a:txBody>
                  <a:tcPr/>
                </a:tc>
                <a:extLst>
                  <a:ext uri="{0D108BD9-81ED-4DB2-BD59-A6C34878D82A}">
                    <a16:rowId xmlns:a16="http://schemas.microsoft.com/office/drawing/2014/main" val="10002"/>
                  </a:ext>
                </a:extLst>
              </a:tr>
              <a:tr h="778339">
                <a:tc>
                  <a:txBody>
                    <a:bodyPr/>
                    <a:lstStyle/>
                    <a:p>
                      <a:r>
                        <a:rPr lang="en-US" dirty="0"/>
                        <a:t>Journal name, format or logo deviously mimics </a:t>
                      </a:r>
                      <a:r>
                        <a:rPr lang="en-US" dirty="0">
                          <a:solidFill>
                            <a:srgbClr val="000000"/>
                          </a:solidFill>
                        </a:rPr>
                        <a:t>legitimate ones</a:t>
                      </a:r>
                    </a:p>
                  </a:txBody>
                  <a:tcPr/>
                </a:tc>
                <a:tc>
                  <a:txBody>
                    <a:bodyPr/>
                    <a:lstStyle/>
                    <a:p>
                      <a:r>
                        <a:rPr lang="en-US" dirty="0"/>
                        <a:t>Overly</a:t>
                      </a:r>
                      <a:r>
                        <a:rPr lang="en-US" baseline="0" dirty="0"/>
                        <a:t> simple submission (e.g., no COI or authorship qualifications) </a:t>
                      </a:r>
                      <a:endParaRPr lang="en-US" dirty="0"/>
                    </a:p>
                  </a:txBody>
                  <a:tcPr/>
                </a:tc>
                <a:tc>
                  <a:txBody>
                    <a:bodyPr/>
                    <a:lstStyle/>
                    <a:p>
                      <a:r>
                        <a:rPr lang="en-US" dirty="0"/>
                        <a:t>Lack of digital preservation</a:t>
                      </a:r>
                    </a:p>
                  </a:txBody>
                  <a:tcPr/>
                </a:tc>
                <a:extLst>
                  <a:ext uri="{0D108BD9-81ED-4DB2-BD59-A6C34878D82A}">
                    <a16:rowId xmlns:a16="http://schemas.microsoft.com/office/drawing/2014/main" val="10003"/>
                  </a:ext>
                </a:extLst>
              </a:tr>
              <a:tr h="778339">
                <a:tc>
                  <a:txBody>
                    <a:bodyPr/>
                    <a:lstStyle/>
                    <a:p>
                      <a:r>
                        <a:rPr lang="en-US" dirty="0"/>
                        <a:t>Publisher</a:t>
                      </a:r>
                      <a:r>
                        <a:rPr lang="en-US" baseline="0" dirty="0"/>
                        <a:t> has large fleet</a:t>
                      </a:r>
                      <a:r>
                        <a:rPr lang="en-US" dirty="0"/>
                        <a:t> of many specialties or journals, may have few published</a:t>
                      </a:r>
                      <a:r>
                        <a:rPr lang="en-US" baseline="0" dirty="0"/>
                        <a:t> articles</a:t>
                      </a:r>
                      <a:r>
                        <a:rPr lang="en-US" dirty="0"/>
                        <a:t> </a:t>
                      </a:r>
                    </a:p>
                  </a:txBody>
                  <a:tcPr/>
                </a:tc>
                <a:tc>
                  <a:txBody>
                    <a:bodyPr/>
                    <a:lstStyle/>
                    <a:p>
                      <a:r>
                        <a:rPr lang="en-US" dirty="0"/>
                        <a:t>Lack of information on editorial/review board</a:t>
                      </a:r>
                    </a:p>
                  </a:txBody>
                  <a:tcPr/>
                </a:tc>
                <a:tc>
                  <a:txBody>
                    <a:bodyPr/>
                    <a:lstStyle/>
                    <a:p>
                      <a:r>
                        <a:rPr lang="en-US" dirty="0"/>
                        <a:t>Do not adhere to good publication practices by WAME, COPE, ICJME or CSE</a:t>
                      </a:r>
                    </a:p>
                  </a:txBody>
                  <a:tcPr/>
                </a:tc>
                <a:extLst>
                  <a:ext uri="{0D108BD9-81ED-4DB2-BD59-A6C34878D82A}">
                    <a16:rowId xmlns:a16="http://schemas.microsoft.com/office/drawing/2014/main" val="10004"/>
                  </a:ext>
                </a:extLst>
              </a:tr>
              <a:tr h="735223">
                <a:tc>
                  <a:txBody>
                    <a:bodyPr/>
                    <a:lstStyle/>
                    <a:p>
                      <a:r>
                        <a:rPr lang="en-US" dirty="0"/>
                        <a:t>Website suspicious:</a:t>
                      </a:r>
                      <a:r>
                        <a:rPr lang="en-US" baseline="0" dirty="0"/>
                        <a:t> no or fake address, possible low quality</a:t>
                      </a:r>
                      <a:endParaRPr lang="en-US" dirty="0"/>
                    </a:p>
                  </a:txBody>
                  <a:tcPr/>
                </a:tc>
                <a:tc>
                  <a:txBody>
                    <a:bodyPr/>
                    <a:lstStyle/>
                    <a:p>
                      <a:r>
                        <a:rPr lang="en-US" dirty="0"/>
                        <a:t>Author can’t un-submit from </a:t>
                      </a:r>
                      <a:r>
                        <a:rPr lang="en-US" dirty="0">
                          <a:solidFill>
                            <a:srgbClr val="000000"/>
                          </a:solidFill>
                        </a:rPr>
                        <a:t>predatory journals</a:t>
                      </a:r>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154629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AMWA – EMWA – ISMPP </a:t>
            </a:r>
            <a:br>
              <a:rPr lang="en-US" b="1" dirty="0"/>
            </a:br>
            <a:r>
              <a:rPr lang="en-US" b="1" dirty="0"/>
              <a:t>working group</a:t>
            </a:r>
            <a:endParaRPr lang="en-US" dirty="0"/>
          </a:p>
        </p:txBody>
      </p:sp>
      <p:sp>
        <p:nvSpPr>
          <p:cNvPr id="3" name="Content Placeholder 2"/>
          <p:cNvSpPr>
            <a:spLocks noGrp="1"/>
          </p:cNvSpPr>
          <p:nvPr>
            <p:ph idx="1"/>
          </p:nvPr>
        </p:nvSpPr>
        <p:spPr/>
        <p:txBody>
          <a:bodyPr/>
          <a:lstStyle/>
          <a:p>
            <a:pPr marL="0" indent="0" algn="ctr">
              <a:buNone/>
            </a:pPr>
            <a:r>
              <a:rPr lang="en-US" dirty="0"/>
              <a:t>Convened January 2019, members included:</a:t>
            </a:r>
          </a:p>
          <a:p>
            <a:endParaRPr lang="en-US" dirty="0">
              <a:effectLst/>
            </a:endParaRPr>
          </a:p>
          <a:p>
            <a:endParaRPr lang="en-US"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14925021"/>
              </p:ext>
            </p:extLst>
          </p:nvPr>
        </p:nvGraphicFramePr>
        <p:xfrm>
          <a:off x="746105" y="2354777"/>
          <a:ext cx="7631283" cy="2839720"/>
        </p:xfrm>
        <a:graphic>
          <a:graphicData uri="http://schemas.openxmlformats.org/drawingml/2006/table">
            <a:tbl>
              <a:tblPr firstRow="1" bandRow="1">
                <a:tableStyleId>{5C22544A-7EE6-4342-B048-85BDC9FD1C3A}</a:tableStyleId>
              </a:tblPr>
              <a:tblGrid>
                <a:gridCol w="2059886">
                  <a:extLst>
                    <a:ext uri="{9D8B030D-6E8A-4147-A177-3AD203B41FA5}">
                      <a16:colId xmlns:a16="http://schemas.microsoft.com/office/drawing/2014/main" val="20000"/>
                    </a:ext>
                  </a:extLst>
                </a:gridCol>
                <a:gridCol w="3027636">
                  <a:extLst>
                    <a:ext uri="{9D8B030D-6E8A-4147-A177-3AD203B41FA5}">
                      <a16:colId xmlns:a16="http://schemas.microsoft.com/office/drawing/2014/main" val="20001"/>
                    </a:ext>
                  </a:extLst>
                </a:gridCol>
                <a:gridCol w="2543761">
                  <a:extLst>
                    <a:ext uri="{9D8B030D-6E8A-4147-A177-3AD203B41FA5}">
                      <a16:colId xmlns:a16="http://schemas.microsoft.com/office/drawing/2014/main" val="20002"/>
                    </a:ext>
                  </a:extLst>
                </a:gridCol>
              </a:tblGrid>
              <a:tr h="370840">
                <a:tc>
                  <a:txBody>
                    <a:bodyPr/>
                    <a:lstStyle/>
                    <a:p>
                      <a:r>
                        <a:rPr lang="en-US" dirty="0"/>
                        <a:t>Association</a:t>
                      </a:r>
                    </a:p>
                  </a:txBody>
                  <a:tcPr/>
                </a:tc>
                <a:tc>
                  <a:txBody>
                    <a:bodyPr/>
                    <a:lstStyle/>
                    <a:p>
                      <a:r>
                        <a:rPr lang="en-US" dirty="0"/>
                        <a:t>Staff liaison</a:t>
                      </a:r>
                    </a:p>
                  </a:txBody>
                  <a:tcPr/>
                </a:tc>
                <a:tc>
                  <a:txBody>
                    <a:bodyPr/>
                    <a:lstStyle/>
                    <a:p>
                      <a:r>
                        <a:rPr lang="en-US" dirty="0"/>
                        <a:t>Subject matter experts</a:t>
                      </a:r>
                    </a:p>
                  </a:txBody>
                  <a:tcPr/>
                </a:tc>
                <a:extLst>
                  <a:ext uri="{0D108BD9-81ED-4DB2-BD59-A6C34878D82A}">
                    <a16:rowId xmlns:a16="http://schemas.microsoft.com/office/drawing/2014/main" val="10000"/>
                  </a:ext>
                </a:extLst>
              </a:tr>
              <a:tr h="370840">
                <a:tc>
                  <a:txBody>
                    <a:bodyPr/>
                    <a:lstStyle/>
                    <a:p>
                      <a:r>
                        <a:rPr lang="en-US" dirty="0"/>
                        <a:t>EMWA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kern="1200" dirty="0" err="1">
                          <a:solidFill>
                            <a:schemeClr val="dk1"/>
                          </a:solidFill>
                          <a:effectLst/>
                          <a:latin typeface="+mn-lt"/>
                          <a:ea typeface="+mn-ea"/>
                          <a:cs typeface="+mn-cs"/>
                        </a:rPr>
                        <a:t>Tiziana</a:t>
                      </a:r>
                      <a:r>
                        <a:rPr lang="en-US" sz="1800" kern="1200" dirty="0">
                          <a:solidFill>
                            <a:schemeClr val="dk1"/>
                          </a:solidFill>
                          <a:effectLst/>
                          <a:latin typeface="+mn-lt"/>
                          <a:ea typeface="+mn-ea"/>
                          <a:cs typeface="+mn-cs"/>
                        </a:rPr>
                        <a:t> von </a:t>
                      </a:r>
                      <a:r>
                        <a:rPr lang="en-US" sz="1800" kern="1200" dirty="0" err="1">
                          <a:solidFill>
                            <a:schemeClr val="dk1"/>
                          </a:solidFill>
                          <a:effectLst/>
                          <a:latin typeface="+mn-lt"/>
                          <a:ea typeface="+mn-ea"/>
                          <a:cs typeface="+mn-cs"/>
                        </a:rPr>
                        <a:t>Bruchhausen</a:t>
                      </a:r>
                      <a:r>
                        <a:rPr lang="en-US" sz="1800" kern="1200" dirty="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Beatrix </a:t>
                      </a:r>
                      <a:r>
                        <a:rPr lang="en-US" sz="1800" kern="1200" dirty="0" err="1">
                          <a:solidFill>
                            <a:schemeClr val="dk1"/>
                          </a:solidFill>
                          <a:effectLst/>
                          <a:latin typeface="+mn-lt"/>
                          <a:ea typeface="+mn-ea"/>
                          <a:cs typeface="+mn-cs"/>
                        </a:rPr>
                        <a:t>Doerr</a:t>
                      </a:r>
                      <a:endParaRPr lang="en-US" sz="1800" kern="1200" dirty="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effectLst/>
                      </a:endParaRPr>
                    </a:p>
                  </a:txBody>
                  <a:tcPr/>
                </a:tc>
                <a:tc>
                  <a:txBody>
                    <a:bodyPr/>
                    <a:lstStyle/>
                    <a:p>
                      <a:r>
                        <a:rPr lang="en-US" sz="1800" kern="1200" dirty="0" err="1">
                          <a:solidFill>
                            <a:schemeClr val="tx1"/>
                          </a:solidFill>
                          <a:effectLst/>
                          <a:latin typeface="+mn-lt"/>
                          <a:ea typeface="+mn-ea"/>
                          <a:cs typeface="+mn-cs"/>
                        </a:rPr>
                        <a:t>Slávka</a:t>
                      </a:r>
                      <a:r>
                        <a:rPr lang="en-US" sz="1800" kern="1200" dirty="0">
                          <a:solidFill>
                            <a:schemeClr val="tx1"/>
                          </a:solidFill>
                          <a:effectLst/>
                          <a:latin typeface="+mn-lt"/>
                          <a:ea typeface="+mn-ea"/>
                          <a:cs typeface="+mn-cs"/>
                        </a:rPr>
                        <a:t> </a:t>
                      </a:r>
                      <a:r>
                        <a:rPr lang="en-US" sz="1800" kern="1200" dirty="0" err="1">
                          <a:solidFill>
                            <a:schemeClr val="tx1"/>
                          </a:solidFill>
                          <a:effectLst/>
                          <a:latin typeface="+mn-lt"/>
                          <a:ea typeface="+mn-ea"/>
                          <a:cs typeface="+mn-cs"/>
                        </a:rPr>
                        <a:t>Baróniková</a:t>
                      </a:r>
                      <a:endParaRPr lang="en-US" sz="1800" kern="1200" dirty="0">
                        <a:solidFill>
                          <a:schemeClr val="tx1"/>
                        </a:solidFill>
                        <a:effectLst/>
                        <a:latin typeface="+mn-lt"/>
                        <a:ea typeface="+mn-ea"/>
                        <a:cs typeface="+mn-cs"/>
                      </a:endParaRPr>
                    </a:p>
                    <a:p>
                      <a:r>
                        <a:rPr lang="en-US" sz="1800" kern="1200" dirty="0">
                          <a:solidFill>
                            <a:schemeClr val="dk1"/>
                          </a:solidFill>
                          <a:effectLst/>
                          <a:latin typeface="+mn-lt"/>
                          <a:ea typeface="+mn-ea"/>
                          <a:cs typeface="+mn-cs"/>
                        </a:rPr>
                        <a:t>Julia Donnelly </a:t>
                      </a:r>
                      <a:endParaRPr lang="en-US" dirty="0"/>
                    </a:p>
                  </a:txBody>
                  <a:tcPr/>
                </a:tc>
                <a:extLst>
                  <a:ext uri="{0D108BD9-81ED-4DB2-BD59-A6C34878D82A}">
                    <a16:rowId xmlns:a16="http://schemas.microsoft.com/office/drawing/2014/main" val="10001"/>
                  </a:ext>
                </a:extLst>
              </a:tr>
              <a:tr h="792702">
                <a:tc>
                  <a:txBody>
                    <a:bodyPr/>
                    <a:lstStyle/>
                    <a:p>
                      <a:r>
                        <a:rPr lang="en-US" dirty="0"/>
                        <a:t>AMWA</a:t>
                      </a:r>
                    </a:p>
                  </a:txBody>
                  <a:tcPr/>
                </a:tc>
                <a:tc>
                  <a:txBody>
                    <a:bodyPr/>
                    <a:lstStyle/>
                    <a:p>
                      <a:r>
                        <a:rPr lang="en-US" sz="1800" kern="1200" dirty="0">
                          <a:solidFill>
                            <a:schemeClr val="dk1"/>
                          </a:solidFill>
                          <a:effectLst/>
                          <a:latin typeface="+mn-lt"/>
                          <a:ea typeface="+mn-ea"/>
                          <a:cs typeface="+mn-cs"/>
                        </a:rPr>
                        <a:t>Shari </a:t>
                      </a:r>
                      <a:r>
                        <a:rPr lang="en-US" sz="1800" kern="1200" dirty="0" err="1">
                          <a:solidFill>
                            <a:schemeClr val="dk1"/>
                          </a:solidFill>
                          <a:effectLst/>
                          <a:latin typeface="+mn-lt"/>
                          <a:ea typeface="+mn-ea"/>
                          <a:cs typeface="+mn-cs"/>
                        </a:rPr>
                        <a:t>Rager</a:t>
                      </a:r>
                      <a:r>
                        <a:rPr lang="en-US" dirty="0">
                          <a:effectLst/>
                        </a:rPr>
                        <a:t> </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Barbara Good</a:t>
                      </a:r>
                    </a:p>
                    <a:p>
                      <a:pPr marL="0" marR="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Mary Kemper </a:t>
                      </a:r>
                      <a:endParaRPr lang="en-US" dirty="0">
                        <a:effectLst/>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effectLst/>
                      </a:endParaRPr>
                    </a:p>
                  </a:txBody>
                  <a:tcPr/>
                </a:tc>
                <a:extLst>
                  <a:ext uri="{0D108BD9-81ED-4DB2-BD59-A6C34878D82A}">
                    <a16:rowId xmlns:a16="http://schemas.microsoft.com/office/drawing/2014/main" val="10002"/>
                  </a:ext>
                </a:extLst>
              </a:tr>
              <a:tr h="370840">
                <a:tc>
                  <a:txBody>
                    <a:bodyPr/>
                    <a:lstStyle/>
                    <a:p>
                      <a:r>
                        <a:rPr lang="en-US" dirty="0"/>
                        <a:t>ISMPP</a:t>
                      </a:r>
                    </a:p>
                  </a:txBody>
                  <a:tcPr/>
                </a:tc>
                <a:tc>
                  <a:txBody>
                    <a:bodyPr/>
                    <a:lstStyle/>
                    <a:p>
                      <a:r>
                        <a:rPr lang="en-US" dirty="0"/>
                        <a:t>Al </a:t>
                      </a:r>
                      <a:r>
                        <a:rPr lang="en-US" dirty="0" err="1"/>
                        <a:t>Weigel</a:t>
                      </a:r>
                      <a:endParaRPr lang="en-US" dirty="0"/>
                    </a:p>
                  </a:txBody>
                  <a:tcPr/>
                </a:tc>
                <a:tc>
                  <a:txBody>
                    <a:bodyPr/>
                    <a:lstStyle/>
                    <a:p>
                      <a:r>
                        <a:rPr lang="en-US" sz="1800" kern="1200" dirty="0">
                          <a:solidFill>
                            <a:schemeClr val="dk1"/>
                          </a:solidFill>
                          <a:effectLst/>
                          <a:latin typeface="+mn-lt"/>
                          <a:ea typeface="+mn-ea"/>
                          <a:cs typeface="+mn-cs"/>
                        </a:rPr>
                        <a:t>Jan Seal-Roberts </a:t>
                      </a:r>
                    </a:p>
                    <a:p>
                      <a:r>
                        <a:rPr lang="en-US" sz="1800" kern="1200" dirty="0">
                          <a:solidFill>
                            <a:schemeClr val="dk1"/>
                          </a:solidFill>
                          <a:effectLst/>
                          <a:latin typeface="+mn-lt"/>
                          <a:ea typeface="+mn-ea"/>
                          <a:cs typeface="+mn-cs"/>
                        </a:rPr>
                        <a:t>Donna Simcoe</a:t>
                      </a:r>
                      <a:r>
                        <a:rPr lang="en-US" dirty="0">
                          <a:effectLst/>
                        </a:rPr>
                        <a:t> </a:t>
                      </a:r>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20692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Aims</a:t>
            </a:r>
            <a:r>
              <a:rPr lang="en-US" dirty="0"/>
              <a:t> of joint position statement</a:t>
            </a:r>
          </a:p>
        </p:txBody>
      </p:sp>
      <p:sp>
        <p:nvSpPr>
          <p:cNvPr id="3" name="Content Placeholder 2"/>
          <p:cNvSpPr>
            <a:spLocks noGrp="1"/>
          </p:cNvSpPr>
          <p:nvPr>
            <p:ph idx="1"/>
          </p:nvPr>
        </p:nvSpPr>
        <p:spPr/>
        <p:txBody>
          <a:bodyPr>
            <a:normAutofit/>
          </a:bodyPr>
          <a:lstStyle/>
          <a:p>
            <a:r>
              <a:rPr lang="en-US" dirty="0"/>
              <a:t>Medical writers/editors and researchers have responsibility to evaluate the integrity, history, practices, and reputation of journal </a:t>
            </a:r>
          </a:p>
          <a:p>
            <a:r>
              <a:rPr lang="en-US" i="1" dirty="0">
                <a:effectLst/>
              </a:rPr>
              <a:t>Conscious and deliberate submission to a predatory journa</a:t>
            </a:r>
            <a:r>
              <a:rPr lang="en-US" i="1" dirty="0"/>
              <a:t>l </a:t>
            </a:r>
            <a:r>
              <a:rPr lang="en-US" i="1" dirty="0">
                <a:effectLst/>
              </a:rPr>
              <a:t>is unethical </a:t>
            </a:r>
          </a:p>
          <a:p>
            <a:r>
              <a:rPr lang="en-US" dirty="0"/>
              <a:t>AMWA, EMWA, and ISMPP are committed to educating our members about predatory publishing</a:t>
            </a:r>
          </a:p>
        </p:txBody>
      </p:sp>
    </p:spTree>
    <p:extLst>
      <p:ext uri="{BB962C8B-B14F-4D97-AF65-F5344CB8AC3E}">
        <p14:creationId xmlns:p14="http://schemas.microsoft.com/office/powerpoint/2010/main" val="785764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98584" y="1600200"/>
            <a:ext cx="4373415" cy="4525963"/>
          </a:xfrm>
        </p:spPr>
        <p:txBody>
          <a:bodyPr>
            <a:normAutofit/>
          </a:bodyPr>
          <a:lstStyle/>
          <a:p>
            <a:pPr>
              <a:buFont typeface="Zapf Dingbats" charset="0"/>
              <a:buChar char="✔"/>
            </a:pPr>
            <a:r>
              <a:rPr lang="en-US" sz="2400" dirty="0">
                <a:ea typeface="Zapf Dingbats"/>
                <a:cs typeface="Zapf Dingbats"/>
                <a:sym typeface="Zapf Dingbats"/>
              </a:rPr>
              <a:t>Adhere to good publication practices, e.g., COPE, WAME?</a:t>
            </a:r>
          </a:p>
          <a:p>
            <a:pPr>
              <a:buFont typeface="Zapf Dingbats" charset="0"/>
              <a:buChar char="✔"/>
            </a:pPr>
            <a:r>
              <a:rPr lang="en-US" sz="2400" dirty="0"/>
              <a:t>Is journal in </a:t>
            </a:r>
            <a:r>
              <a:rPr lang="en-US" sz="2400" i="1" dirty="0"/>
              <a:t>Directory of Open Access</a:t>
            </a:r>
            <a:r>
              <a:rPr lang="en-US" sz="2400" dirty="0"/>
              <a:t>?</a:t>
            </a:r>
          </a:p>
          <a:p>
            <a:pPr>
              <a:buFont typeface="Zapf Dingbats" charset="0"/>
              <a:buChar char="✔"/>
            </a:pPr>
            <a:r>
              <a:rPr lang="en-US" sz="2400" dirty="0"/>
              <a:t>Indexing verified?</a:t>
            </a:r>
            <a:br>
              <a:rPr lang="en-US" sz="2400" dirty="0"/>
            </a:br>
            <a:r>
              <a:rPr lang="en-US" sz="2400" dirty="0"/>
              <a:t>e.g., </a:t>
            </a:r>
            <a:r>
              <a:rPr lang="en-US" sz="2400" dirty="0" err="1"/>
              <a:t>PubMedCentral</a:t>
            </a:r>
            <a:r>
              <a:rPr lang="en-US" sz="2400" dirty="0"/>
              <a:t>  </a:t>
            </a:r>
          </a:p>
          <a:p>
            <a:pPr>
              <a:buFont typeface="Zapf Dingbats" charset="0"/>
              <a:buChar char="✔"/>
            </a:pPr>
            <a:r>
              <a:rPr lang="en-US" sz="2400" dirty="0">
                <a:ea typeface="Zapf Dingbats"/>
                <a:cs typeface="Zapf Dingbats"/>
                <a:sym typeface="Zapf Dingbats"/>
              </a:rPr>
              <a:t>Journal following best practices? Transparent?</a:t>
            </a:r>
            <a:endParaRPr lang="en-US" sz="2400" dirty="0"/>
          </a:p>
          <a:p>
            <a:pPr>
              <a:buFont typeface="Zapf Dingbats" charset="0"/>
              <a:buChar char="✔"/>
            </a:pPr>
            <a:endParaRPr lang="en-US" sz="2400" dirty="0"/>
          </a:p>
          <a:p>
            <a:pPr>
              <a:buFont typeface="Zapf Dingbats" charset="0"/>
              <a:buChar char="✔"/>
            </a:pPr>
            <a:endParaRPr lang="en-US" sz="2400" dirty="0"/>
          </a:p>
          <a:p>
            <a:pPr>
              <a:buFont typeface="Zapf Dingbats" charset="0"/>
              <a:buChar char="✔"/>
            </a:pPr>
            <a:endParaRPr lang="en-US" sz="2400" dirty="0"/>
          </a:p>
          <a:p>
            <a:pPr>
              <a:buFont typeface="Zapf Dingbats" charset="0"/>
              <a:buChar char="✔"/>
            </a:pPr>
            <a:endParaRPr lang="en-US" sz="2400" dirty="0"/>
          </a:p>
          <a:p>
            <a:endParaRPr lang="en-US" sz="2400" dirty="0"/>
          </a:p>
          <a:p>
            <a:endParaRPr lang="en-US" sz="2400" dirty="0"/>
          </a:p>
        </p:txBody>
      </p:sp>
      <p:sp>
        <p:nvSpPr>
          <p:cNvPr id="4" name="Content Placeholder 3"/>
          <p:cNvSpPr>
            <a:spLocks noGrp="1"/>
          </p:cNvSpPr>
          <p:nvPr>
            <p:ph sz="half" idx="2"/>
          </p:nvPr>
        </p:nvSpPr>
        <p:spPr>
          <a:xfrm>
            <a:off x="4648199" y="1600200"/>
            <a:ext cx="4373415" cy="4525963"/>
          </a:xfrm>
        </p:spPr>
        <p:txBody>
          <a:bodyPr>
            <a:normAutofit/>
          </a:bodyPr>
          <a:lstStyle/>
          <a:p>
            <a:pPr marL="442913" indent="-442913">
              <a:buNone/>
            </a:pPr>
            <a:r>
              <a:rPr lang="en-US" sz="2400" dirty="0">
                <a:ea typeface="Zapf Dingbats"/>
                <a:cs typeface="Zapf Dingbats"/>
                <a:sym typeface="Zapf Dingbats"/>
              </a:rPr>
              <a:t>✔Editor in charge credible with contact information?</a:t>
            </a:r>
          </a:p>
          <a:p>
            <a:pPr marL="442913" indent="-442913">
              <a:buNone/>
            </a:pPr>
            <a:r>
              <a:rPr lang="en-US" sz="2400" dirty="0">
                <a:ea typeface="Zapf Dingbats"/>
                <a:cs typeface="Zapf Dingbats"/>
                <a:sym typeface="Zapf Dingbats"/>
              </a:rPr>
              <a:t>✔Information on APCs clear?</a:t>
            </a:r>
          </a:p>
          <a:p>
            <a:pPr marL="442913" indent="-442913">
              <a:buNone/>
            </a:pPr>
            <a:r>
              <a:rPr lang="en-US" sz="2400" dirty="0">
                <a:ea typeface="Zapf Dingbats"/>
                <a:cs typeface="Zapf Dingbats"/>
                <a:sym typeface="Zapf Dingbats"/>
              </a:rPr>
              <a:t>✔Impact factor verified?</a:t>
            </a:r>
            <a:br>
              <a:rPr lang="en-US" sz="2400" dirty="0">
                <a:ea typeface="Zapf Dingbats"/>
                <a:cs typeface="Zapf Dingbats"/>
                <a:sym typeface="Zapf Dingbats"/>
              </a:rPr>
            </a:br>
            <a:r>
              <a:rPr lang="en-US" sz="2400" dirty="0">
                <a:ea typeface="Zapf Dingbats"/>
                <a:cs typeface="Zapf Dingbats"/>
                <a:sym typeface="Zapf Dingbats"/>
              </a:rPr>
              <a:t>e.g., </a:t>
            </a:r>
            <a:r>
              <a:rPr lang="en-US" sz="2400" i="1" dirty="0">
                <a:ea typeface="Zapf Dingbats"/>
                <a:cs typeface="Zapf Dingbats"/>
                <a:sym typeface="Zapf Dingbats"/>
              </a:rPr>
              <a:t>J Citation Reports</a:t>
            </a:r>
          </a:p>
          <a:p>
            <a:pPr marL="442913" indent="-442913">
              <a:buNone/>
            </a:pPr>
            <a:r>
              <a:rPr lang="en-US" sz="2400" dirty="0">
                <a:ea typeface="Zapf Dingbats"/>
                <a:cs typeface="Zapf Dingbats"/>
                <a:sym typeface="Zapf Dingbats"/>
              </a:rPr>
              <a:t>✔Checked online lists and resources? Journal evaluation tool?</a:t>
            </a:r>
          </a:p>
          <a:p>
            <a:pPr marL="0" indent="0">
              <a:buNone/>
            </a:pPr>
            <a:endParaRPr lang="en-US" sz="2400" dirty="0">
              <a:ea typeface="Zapf Dingbats"/>
              <a:cs typeface="Zapf Dingbats"/>
              <a:sym typeface="Zapf Dingbats"/>
            </a:endParaRPr>
          </a:p>
          <a:p>
            <a:pPr marL="0" indent="0">
              <a:buNone/>
            </a:pPr>
            <a:endParaRPr lang="en-US" sz="2400" dirty="0">
              <a:ea typeface="Zapf Dingbats"/>
              <a:cs typeface="Zapf Dingbats"/>
              <a:sym typeface="Zapf Dingbats"/>
            </a:endParaRPr>
          </a:p>
          <a:p>
            <a:pPr marL="0" indent="0">
              <a:buNone/>
            </a:pPr>
            <a:endParaRPr lang="en-US" sz="2400" dirty="0">
              <a:ea typeface="Zapf Dingbats"/>
              <a:cs typeface="Zapf Dingbats"/>
              <a:sym typeface="Zapf Dingbats"/>
            </a:endParaRPr>
          </a:p>
          <a:p>
            <a:pPr marL="0" indent="0">
              <a:buNone/>
            </a:pPr>
            <a:endParaRPr lang="en-US" sz="2400" dirty="0">
              <a:ea typeface="Zapf Dingbats"/>
              <a:cs typeface="Zapf Dingbats"/>
              <a:sym typeface="Zapf Dingbats"/>
            </a:endParaRPr>
          </a:p>
          <a:p>
            <a:pPr marL="0" indent="0">
              <a:buNone/>
            </a:pPr>
            <a:endParaRPr lang="en-US" sz="2400" dirty="0"/>
          </a:p>
        </p:txBody>
      </p:sp>
      <p:sp>
        <p:nvSpPr>
          <p:cNvPr id="5" name="Title 4"/>
          <p:cNvSpPr>
            <a:spLocks noGrp="1"/>
          </p:cNvSpPr>
          <p:nvPr>
            <p:ph type="title"/>
          </p:nvPr>
        </p:nvSpPr>
        <p:spPr/>
        <p:txBody>
          <a:bodyPr>
            <a:normAutofit/>
          </a:bodyPr>
          <a:lstStyle/>
          <a:p>
            <a:r>
              <a:rPr lang="en-US" sz="3600" dirty="0"/>
              <a:t>Avoid </a:t>
            </a:r>
            <a:r>
              <a:rPr lang="en-US" sz="3600" dirty="0">
                <a:latin typeface="Abadi MT Condensed Light"/>
                <a:cs typeface="Abadi MT Condensed Light"/>
              </a:rPr>
              <a:t>pr</a:t>
            </a:r>
            <a:r>
              <a:rPr lang="en-US" sz="3600" dirty="0"/>
              <a:t>edatory publishers and journals</a:t>
            </a:r>
          </a:p>
        </p:txBody>
      </p:sp>
    </p:spTree>
    <p:extLst>
      <p:ext uri="{BB962C8B-B14F-4D97-AF65-F5344CB8AC3E}">
        <p14:creationId xmlns:p14="http://schemas.microsoft.com/office/powerpoint/2010/main" val="2995651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t>On-going and next… a collaborative effort  </a:t>
            </a:r>
          </a:p>
        </p:txBody>
      </p:sp>
      <p:sp>
        <p:nvSpPr>
          <p:cNvPr id="3" name="Content Placeholder 2"/>
          <p:cNvSpPr>
            <a:spLocks noGrp="1"/>
          </p:cNvSpPr>
          <p:nvPr>
            <p:ph idx="1"/>
          </p:nvPr>
        </p:nvSpPr>
        <p:spPr>
          <a:xfrm>
            <a:off x="184727" y="1600200"/>
            <a:ext cx="8959273" cy="4525963"/>
          </a:xfrm>
        </p:spPr>
        <p:txBody>
          <a:bodyPr>
            <a:normAutofit fontScale="77500" lnSpcReduction="20000"/>
          </a:bodyPr>
          <a:lstStyle/>
          <a:p>
            <a:r>
              <a:rPr lang="en-US" dirty="0"/>
              <a:t>Link to </a:t>
            </a:r>
            <a:r>
              <a:rPr lang="en-US" i="1" dirty="0"/>
              <a:t>CMRO</a:t>
            </a:r>
            <a:r>
              <a:rPr lang="en-US" dirty="0"/>
              <a:t> and follow on Twitter</a:t>
            </a:r>
          </a:p>
          <a:p>
            <a:r>
              <a:rPr lang="en-US" dirty="0"/>
              <a:t>AMWA: Nov-2019 conference,  December journal</a:t>
            </a:r>
          </a:p>
          <a:p>
            <a:r>
              <a:rPr lang="en-US" dirty="0"/>
              <a:t>EMWA: Nov-2019 conference, print statement in MEW, September 2019</a:t>
            </a:r>
          </a:p>
          <a:p>
            <a:r>
              <a:rPr lang="en-US" dirty="0"/>
              <a:t>ISMPP: Aug MAPP newsletter, 9/6 meeting and West conference</a:t>
            </a:r>
          </a:p>
          <a:p>
            <a:r>
              <a:rPr lang="en-US" dirty="0"/>
              <a:t>Joint press release July 2019</a:t>
            </a:r>
          </a:p>
          <a:p>
            <a:r>
              <a:rPr lang="en-US" dirty="0"/>
              <a:t>Endorsement by other societies</a:t>
            </a:r>
          </a:p>
          <a:p>
            <a:r>
              <a:rPr lang="en-US" dirty="0"/>
              <a:t>Translation </a:t>
            </a:r>
          </a:p>
          <a:p>
            <a:r>
              <a:rPr lang="en-US" dirty="0"/>
              <a:t>Slide deck </a:t>
            </a:r>
          </a:p>
          <a:p>
            <a:r>
              <a:rPr lang="en-US" dirty="0"/>
              <a:t>EMWA ambassador program</a:t>
            </a:r>
          </a:p>
          <a:p>
            <a:r>
              <a:rPr lang="en-US" dirty="0"/>
              <a:t>Other suggestions?</a:t>
            </a:r>
          </a:p>
        </p:txBody>
      </p:sp>
    </p:spTree>
    <p:extLst>
      <p:ext uri="{BB962C8B-B14F-4D97-AF65-F5344CB8AC3E}">
        <p14:creationId xmlns:p14="http://schemas.microsoft.com/office/powerpoint/2010/main" val="2724416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354D2247CE8F146B0DDBE0D29105432" ma:contentTypeVersion="10" ma:contentTypeDescription="Create a new document." ma:contentTypeScope="" ma:versionID="dc97ce11e2df99276d9ee2595d067fd9">
  <xsd:schema xmlns:xsd="http://www.w3.org/2001/XMLSchema" xmlns:xs="http://www.w3.org/2001/XMLSchema" xmlns:p="http://schemas.microsoft.com/office/2006/metadata/properties" xmlns:ns3="75e4d501-ac3d-4c7c-aab5-439766dd3c1f" targetNamespace="http://schemas.microsoft.com/office/2006/metadata/properties" ma:root="true" ma:fieldsID="5a5c75aa39048b0819dfb5a3082e9071" ns3:_="">
    <xsd:import namespace="75e4d501-ac3d-4c7c-aab5-439766dd3c1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e4d501-ac3d-4c7c-aab5-439766dd3c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8A14D54-1785-4BED-BB14-31332ED7CD3B}">
  <ds:schemaRefs>
    <ds:schemaRef ds:uri="http://schemas.microsoft.com/sharepoint/v3/contenttype/forms"/>
  </ds:schemaRefs>
</ds:datastoreItem>
</file>

<file path=customXml/itemProps2.xml><?xml version="1.0" encoding="utf-8"?>
<ds:datastoreItem xmlns:ds="http://schemas.openxmlformats.org/officeDocument/2006/customXml" ds:itemID="{2CBF67FE-8587-4D7B-A967-1C480440B6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e4d501-ac3d-4c7c-aab5-439766dd3c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6F179C6-F43D-42CB-A8D9-C8939A2B97ED}">
  <ds:schemaRefs>
    <ds:schemaRef ds:uri="http://purl.org/dc/terms/"/>
    <ds:schemaRef ds:uri="http://schemas.openxmlformats.org/package/2006/metadata/core-properties"/>
    <ds:schemaRef ds:uri="http://schemas.microsoft.com/office/2006/documentManagement/types"/>
    <ds:schemaRef ds:uri="75e4d501-ac3d-4c7c-aab5-439766dd3c1f"/>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430</TotalTime>
  <Words>523</Words>
  <Application>Microsoft Office PowerPoint</Application>
  <PresentationFormat>Presentazione su schermo (4:3)</PresentationFormat>
  <Paragraphs>94</Paragraphs>
  <Slides>9</Slides>
  <Notes>1</Notes>
  <HiddenSlides>1</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9</vt:i4>
      </vt:variant>
    </vt:vector>
  </HeadingPairs>
  <TitlesOfParts>
    <vt:vector size="14" baseType="lpstr">
      <vt:lpstr>Abadi MT Condensed Light</vt:lpstr>
      <vt:lpstr>Arial</vt:lpstr>
      <vt:lpstr>Calibri</vt:lpstr>
      <vt:lpstr>Zapf Dingbats</vt:lpstr>
      <vt:lpstr>Office Theme</vt:lpstr>
      <vt:lpstr>AMWA – EMWA – ISMPP  Joint Position Statement on  Predatory Publishing </vt:lpstr>
      <vt:lpstr>Background: Exploding numbers of  open access (OA) journals, including predatory journals </vt:lpstr>
      <vt:lpstr>Presentazione standard di PowerPoint</vt:lpstr>
      <vt:lpstr>Presentazione standard di PowerPoint</vt:lpstr>
      <vt:lpstr>Short list of predatory characteristics</vt:lpstr>
      <vt:lpstr>AMWA – EMWA – ISMPP  working group</vt:lpstr>
      <vt:lpstr>Aims of joint position statement</vt:lpstr>
      <vt:lpstr>Avoid predatory publishers and journals</vt:lpstr>
      <vt:lpstr>On-going and next… a collaborative effort  </vt:lpstr>
    </vt:vector>
  </TitlesOfParts>
  <Company>UC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AMWA – EMWA – ISMPP  Joint Position Statement on  Predatory Publishing</dc:title>
  <dc:creator>Mary Kemper</dc:creator>
  <cp:lastModifiedBy>andrea rossi</cp:lastModifiedBy>
  <cp:revision>38</cp:revision>
  <dcterms:created xsi:type="dcterms:W3CDTF">2019-07-23T11:58:29Z</dcterms:created>
  <dcterms:modified xsi:type="dcterms:W3CDTF">2019-11-10T01:59:55Z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0x010100B354D2247CE8F146B0DDBE0D29105432</vt:lpwstr>
  </property>
</Properties>
</file>