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7" r:id="rId2"/>
    <p:sldId id="335" r:id="rId3"/>
    <p:sldId id="332" r:id="rId4"/>
    <p:sldId id="336" r:id="rId5"/>
    <p:sldId id="337" r:id="rId6"/>
    <p:sldId id="326" r:id="rId7"/>
    <p:sldId id="369" r:id="rId8"/>
    <p:sldId id="366" r:id="rId9"/>
    <p:sldId id="393" r:id="rId10"/>
    <p:sldId id="386" r:id="rId11"/>
    <p:sldId id="383" r:id="rId12"/>
    <p:sldId id="396" r:id="rId13"/>
    <p:sldId id="394" r:id="rId14"/>
    <p:sldId id="342" r:id="rId15"/>
    <p:sldId id="397" r:id="rId16"/>
    <p:sldId id="384" r:id="rId17"/>
    <p:sldId id="395" r:id="rId18"/>
    <p:sldId id="387" r:id="rId19"/>
    <p:sldId id="375" r:id="rId20"/>
  </p:sldIdLst>
  <p:sldSz cx="10160000" cy="5715000"/>
  <p:notesSz cx="6864350" cy="9998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">
          <p15:clr>
            <a:srgbClr val="A4A3A4"/>
          </p15:clr>
        </p15:guide>
        <p15:guide id="2" pos="3200">
          <p15:clr>
            <a:srgbClr val="A4A3A4"/>
          </p15:clr>
        </p15:guide>
        <p15:guide id="3" pos="3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on" initials="" lastIdx="34" clrIdx="0"/>
  <p:cmAuthor id="1" name="Samina Hamilton" initials="SH" lastIdx="29" clrIdx="1"/>
  <p:cmAuthor id="2" name="Beatrix Dörr" initials="BD" lastIdx="18" clrIdx="2"/>
  <p:cmAuthor id="3" name="Zona, Gail" initials="ZG" lastIdx="4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155C15"/>
    <a:srgbClr val="339933"/>
    <a:srgbClr val="333300"/>
    <a:srgbClr val="196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128" autoAdjust="0"/>
  </p:normalViewPr>
  <p:slideViewPr>
    <p:cSldViewPr snapToObjects="1">
      <p:cViewPr>
        <p:scale>
          <a:sx n="57" d="100"/>
          <a:sy n="57" d="100"/>
        </p:scale>
        <p:origin x="-1939" y="-715"/>
      </p:cViewPr>
      <p:guideLst>
        <p:guide orient="horz" pos="907"/>
        <p:guide pos="3200"/>
        <p:guide pos="3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235" cy="499825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8531" y="0"/>
            <a:ext cx="2974235" cy="499825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ED6917E-B828-415F-B597-3B52331C7559}" type="datetimeFigureOut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6664"/>
            <a:ext cx="2974235" cy="499824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8531" y="9496664"/>
            <a:ext cx="2974235" cy="499824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E1969CC-7CBA-4B23-8963-C184C1EFE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235" cy="499825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8531" y="0"/>
            <a:ext cx="2974235" cy="499825"/>
          </a:xfrm>
          <a:prstGeom prst="rect">
            <a:avLst/>
          </a:prstGeom>
        </p:spPr>
        <p:txBody>
          <a:bodyPr vert="horz" lIns="96336" tIns="48168" rIns="96336" bIns="481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65BCF5D4-FC9E-4747-A0A3-B16C05994422}" type="datetimeFigureOut">
              <a:rPr lang="it-IT"/>
              <a:pPr>
                <a:defRPr/>
              </a:pPr>
              <a:t>17/02/2016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11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6" tIns="48168" rIns="96336" bIns="48168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6119" y="4749126"/>
            <a:ext cx="5492114" cy="4498419"/>
          </a:xfrm>
          <a:prstGeom prst="rect">
            <a:avLst/>
          </a:prstGeom>
        </p:spPr>
        <p:txBody>
          <a:bodyPr vert="horz" lIns="96336" tIns="48168" rIns="96336" bIns="48168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96664"/>
            <a:ext cx="2974235" cy="499824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8531" y="9496664"/>
            <a:ext cx="2974235" cy="499824"/>
          </a:xfrm>
          <a:prstGeom prst="rect">
            <a:avLst/>
          </a:prstGeom>
        </p:spPr>
        <p:txBody>
          <a:bodyPr vert="horz" lIns="96336" tIns="48168" rIns="96336" bIns="481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CD7D99F-02DF-45BB-B7CF-1A5D2A5545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314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38A59-5A22-4FFA-8E4C-C8548C30765A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0139E-721D-4E67-A55E-A4A1BA96A9F5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5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MWA_BGPIC16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MWA LOGO 2014_PORTRAIT_RGB_300px wide_72ppi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6850" y="63500"/>
            <a:ext cx="18351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9"/>
            <a:ext cx="8636000" cy="122502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F9BB1-6BC2-46F1-A853-02566015897D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85C14-6E02-4E5B-897B-536F5EA8DE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02AB-CA65-465F-8A08-1264567381D5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17A1-4CB2-467A-84B6-1D1C1BCF8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71981"/>
            <a:ext cx="2286000" cy="365654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71981"/>
            <a:ext cx="6688667" cy="365654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0DB7-D3D1-4B9A-A368-2CEA1D6A26C7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C9E6-1B7B-4731-BDF7-2AB6369A5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10160000" cy="912813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EMWA LOGO 2014_PORTRAIT_RGB_BLACK_300px wide_72pp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8000" y="5165725"/>
            <a:ext cx="3635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4216400" y="5310188"/>
            <a:ext cx="5024438" cy="112712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9240838" y="5319713"/>
            <a:ext cx="411162" cy="290512"/>
          </a:xfrm>
          <a:prstGeom prst="rect">
            <a:avLst/>
          </a:prstGeom>
          <a:noFill/>
          <a:ln w="19050">
            <a:solidFill>
              <a:srgbClr val="155C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5BFBE-27C9-489B-AE7E-721E4B9AABB0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E1DF-E882-462D-ADD6-81A67CE9E0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3C1D-3E72-472F-BDED-B056EA4D2F85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1A53-26CC-4816-909B-721489FAF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00128"/>
            <a:ext cx="4487333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000128"/>
            <a:ext cx="4487333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59F7-1DAC-40CD-9C14-6C36DDC9C791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0A31F-D32A-4E6B-BD2B-963AFA8A6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866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8" y="1279261"/>
            <a:ext cx="4490861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8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25EFB-20E4-4FDD-9086-5BC68836F91A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FEAB-1D2C-4CA0-AD97-801C47FAD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/>
          </p:nvPr>
        </p:nvSpPr>
        <p:spPr>
          <a:xfrm>
            <a:off x="508000" y="229306"/>
            <a:ext cx="9144000" cy="952500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3D03-5601-4400-AE90-7FD6FD82D3C6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3B9-4077-4BAB-AFE0-2B555AB39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79B45-0C4B-47A4-8F68-96D31502316C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5863-5314-45A1-96C6-5143119ABF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9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5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9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AB514-E6E2-4FBE-BDC8-56B619EA7459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0729A-DE6D-4511-9C68-647B401C9A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6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438D-F54F-4FCE-95C4-A3C3EA019B69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0B4A-6BBD-42AA-A5E1-1586B2118F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228600"/>
            <a:ext cx="9144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333500"/>
            <a:ext cx="91440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138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1E80B-3083-4F3B-AB08-D6D59927D28F}" type="datetime1">
              <a:rPr lang="en-US"/>
              <a:pPr>
                <a:defRPr/>
              </a:pPr>
              <a:t>2/17/2016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863" y="5297488"/>
            <a:ext cx="3216275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863" y="5297488"/>
            <a:ext cx="2370137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82CA2-E312-4DB7-BF51-95975CB10D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pse.co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wa.org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info@emwa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193800" y="1774825"/>
            <a:ext cx="7772400" cy="300355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55C15"/>
                </a:solidFill>
              </a:rPr>
              <a:t>PAVING THE WAY</a:t>
            </a:r>
            <a:r>
              <a:rPr lang="en-US" sz="4000" smtClean="0"/>
              <a:t>: </a:t>
            </a:r>
            <a:br>
              <a:rPr lang="en-US" sz="4000" smtClean="0"/>
            </a:br>
            <a:r>
              <a:rPr lang="en-US" sz="4000" smtClean="0"/>
              <a:t>EMWA’s leadership in raising medical communications standards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362" name="Textfeld 2"/>
          <p:cNvSpPr txBox="1">
            <a:spLocks noChangeArrowheads="1"/>
          </p:cNvSpPr>
          <p:nvPr/>
        </p:nvSpPr>
        <p:spPr bwMode="auto">
          <a:xfrm>
            <a:off x="7600280" y="5018088"/>
            <a:ext cx="1543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err="1" smtClean="0">
                <a:latin typeface="Calibri" pitchFamily="34" charset="0"/>
              </a:rPr>
              <a:t>February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>
                <a:latin typeface="Calibri" pitchFamily="34" charset="0"/>
              </a:rPr>
              <a:t>2016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5143500"/>
            <a:ext cx="7672388" cy="136525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 flipH="1">
            <a:off x="9102725" y="5137150"/>
            <a:ext cx="549275" cy="142875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3"/>
          <p:cNvSpPr>
            <a:spLocks noChangeArrowheads="1"/>
          </p:cNvSpPr>
          <p:nvPr/>
        </p:nvSpPr>
        <p:spPr bwMode="auto">
          <a:xfrm>
            <a:off x="0" y="985838"/>
            <a:ext cx="10160000" cy="71437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bg1"/>
                </a:solidFill>
              </a:rPr>
              <a:t>EMWA Membership Provides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965200" y="1439863"/>
            <a:ext cx="8229600" cy="3721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dirty="0" smtClean="0"/>
              <a:t>Bi-annual </a:t>
            </a:r>
            <a:r>
              <a:rPr lang="en-GB" sz="1600" b="1" dirty="0" smtClean="0"/>
              <a:t>conferences</a:t>
            </a:r>
            <a:r>
              <a:rPr lang="en-GB" sz="1600" dirty="0" smtClean="0"/>
              <a:t> held throughout Europe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Professional  Development  Programme </a:t>
            </a:r>
            <a:r>
              <a:rPr lang="en-GB" sz="1600" dirty="0" smtClean="0"/>
              <a:t>at foundation and advanced levels, </a:t>
            </a:r>
            <a:r>
              <a:rPr lang="en-US" sz="1600" dirty="0" smtClean="0"/>
              <a:t>with opportunity to gain certificates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dirty="0" smtClean="0"/>
              <a:t>Introduction to emerging and developing areas through annual Symposium Days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dirty="0" smtClean="0"/>
              <a:t>Extended learning opportunities for experienced members through </a:t>
            </a:r>
            <a:r>
              <a:rPr lang="en-GB" sz="1600" b="1" dirty="0" smtClean="0"/>
              <a:t>Expert Seminar Series (ESS) </a:t>
            </a:r>
            <a:r>
              <a:rPr lang="en-GB" sz="1600" dirty="0" smtClean="0"/>
              <a:t>and </a:t>
            </a:r>
            <a:r>
              <a:rPr lang="en-GB" sz="1600" b="1" dirty="0" smtClean="0"/>
              <a:t>Special Interest Groups (SIGs)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Webinars</a:t>
            </a:r>
            <a:r>
              <a:rPr lang="en-GB" sz="1600" dirty="0" smtClean="0"/>
              <a:t> on topics of interest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Networking opportunities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Opportunities to further the profession of Medical Writers/Communicators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dirty="0" smtClean="0"/>
              <a:t>Quarterly print issue of </a:t>
            </a:r>
            <a:r>
              <a:rPr lang="en-GB" sz="1600" b="1" i="1" dirty="0" smtClean="0"/>
              <a:t>Medical Writing</a:t>
            </a:r>
            <a:r>
              <a:rPr lang="en-GB" sz="1600" b="1" dirty="0" smtClean="0"/>
              <a:t> Journal</a:t>
            </a:r>
            <a:endParaRPr lang="en-US" sz="1600" b="1" dirty="0" smtClean="0"/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dirty="0" smtClean="0"/>
              <a:t>Access to Membership Only section of the </a:t>
            </a:r>
            <a:r>
              <a:rPr lang="en-GB" sz="1600" b="1" dirty="0" smtClean="0"/>
              <a:t>EMWA website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Discounts</a:t>
            </a:r>
            <a:r>
              <a:rPr lang="en-GB" sz="1600" dirty="0" smtClean="0"/>
              <a:t> on books, insurance, software, etc.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1600" b="1" dirty="0" smtClean="0"/>
              <a:t>Freelance Benefits Package </a:t>
            </a:r>
            <a:endParaRPr lang="en-US" sz="16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A6760-8701-4910-BE2A-59272623AF6D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>
          <a:xfrm>
            <a:off x="965200" y="-66675"/>
            <a:ext cx="8229600" cy="9525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bg1"/>
                </a:solidFill>
              </a:rPr>
              <a:t>Conferences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5200" y="1446213"/>
            <a:ext cx="8229600" cy="3787775"/>
          </a:xfrm>
        </p:spPr>
        <p:txBody>
          <a:bodyPr rtlCol="0">
            <a:normAutofit fontScale="47500" lnSpcReduction="20000"/>
          </a:bodyPr>
          <a:lstStyle/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Selection of  half-day workshops</a:t>
            </a:r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SzPct val="75000"/>
              <a:buFont typeface="Arial"/>
              <a:buChar char="–"/>
              <a:defRPr/>
            </a:pPr>
            <a:r>
              <a:rPr lang="en-GB" sz="3400" dirty="0"/>
              <a:t>Provide training in a wide range of topics at foundation and advanced levels, </a:t>
            </a:r>
            <a:r>
              <a:rPr lang="en-US" sz="3400" dirty="0"/>
              <a:t>with  an opportunity to gain certificates via the Professional Development Programme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Expert Seminar Series</a:t>
            </a:r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SzPct val="75000"/>
              <a:buFont typeface="Arial"/>
              <a:buChar char="–"/>
              <a:defRPr/>
            </a:pPr>
            <a:r>
              <a:rPr lang="en-US" sz="3300" dirty="0"/>
              <a:t>Focuses on the latest developments affecting the medical writing industry and is aimed at experienced medical writers  and heads of medical writing departments 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Annual Symposium Day</a:t>
            </a:r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SzPct val="75000"/>
              <a:buFont typeface="Arial"/>
              <a:buChar char="–"/>
              <a:defRPr/>
            </a:pPr>
            <a:r>
              <a:rPr lang="en-GB" sz="3300" dirty="0"/>
              <a:t>Focuses on emerging and developing areas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Special Interest Group meetings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Freelance Business Forum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Internship Forum</a:t>
            </a:r>
          </a:p>
          <a:p>
            <a:pPr marL="285750" indent="-285750" eaLnBrk="1" fontAlgn="auto" hangingPunct="1"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4200" dirty="0"/>
              <a:t>Networking opportunities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22C7C1-705A-48D5-AB72-1FCC9AE294C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>
          <a:xfrm>
            <a:off x="508000" y="-69850"/>
            <a:ext cx="9144000" cy="952500"/>
          </a:xfrm>
        </p:spPr>
        <p:txBody>
          <a:bodyPr/>
          <a:lstStyle/>
          <a:p>
            <a:pPr eaLnBrk="1" hangingPunct="1"/>
            <a:r>
              <a:rPr lang="en-GB" sz="4000" b="1" smtClean="0">
                <a:solidFill>
                  <a:schemeClr val="bg1"/>
                </a:solidFill>
              </a:rPr>
              <a:t>Professional Development Programme</a:t>
            </a:r>
            <a:endParaRPr lang="en-US" sz="4000" b="1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3E9A-8D1B-449B-9C41-DAAB5303E97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7653" name="Picture 5" descr="EMWA January - slid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104900"/>
            <a:ext cx="6616700" cy="397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9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>
          <a:xfrm>
            <a:off x="965200" y="-66675"/>
            <a:ext cx="8229600" cy="9525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bg1"/>
                </a:solidFill>
              </a:rPr>
              <a:t>Webinars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28674" name="Inhaltsplatzhalter 2"/>
          <p:cNvSpPr>
            <a:spLocks noGrp="1"/>
          </p:cNvSpPr>
          <p:nvPr>
            <p:ph idx="1"/>
          </p:nvPr>
        </p:nvSpPr>
        <p:spPr>
          <a:xfrm>
            <a:off x="965200" y="1439863"/>
            <a:ext cx="8229600" cy="377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10 webinars per year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Cover areas of interest for new and experienced medical communicators 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From  “introduction to medical writing” to “effective project management and communication”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Practical training on how to write medical documents </a:t>
            </a:r>
          </a:p>
          <a:p>
            <a:pPr lvl="1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Updates on the latest guidelines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Run by experts in their fields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Approximately 1 hour per webinar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Opportunity to raise questions 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</a:pPr>
            <a:r>
              <a:rPr lang="en-GB" sz="2000" smtClean="0"/>
              <a:t>  Webinar archive covering all webinars since January 2015 available on the</a:t>
            </a:r>
            <a:br>
              <a:rPr lang="en-GB" sz="2000" smtClean="0"/>
            </a:br>
            <a:r>
              <a:rPr lang="en-GB" sz="2000" smtClean="0"/>
              <a:t>    website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571DE-F692-4A46-AD44-585AC5EE6183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965200" y="-66675"/>
            <a:ext cx="8229600" cy="9525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Networking Opportunities</a:t>
            </a:r>
          </a:p>
        </p:txBody>
      </p:sp>
      <p:graphicFrame>
        <p:nvGraphicFramePr>
          <p:cNvPr id="29716" name="Group 20"/>
          <p:cNvGraphicFramePr>
            <a:graphicFrameLocks noGrp="1"/>
          </p:cNvGraphicFramePr>
          <p:nvPr/>
        </p:nvGraphicFramePr>
        <p:xfrm>
          <a:off x="1192213" y="1277938"/>
          <a:ext cx="3757612" cy="3667126"/>
        </p:xfrm>
        <a:graphic>
          <a:graphicData uri="http://schemas.openxmlformats.org/drawingml/2006/table">
            <a:tbl>
              <a:tblPr/>
              <a:tblGrid>
                <a:gridCol w="375761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 Conferences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5C15"/>
                    </a:solidFill>
                  </a:tcPr>
                </a:tc>
              </a:tr>
              <a:tr h="3252788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Workshops, symposia, and seminars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Social events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Welcome reception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Conference dinner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 tours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Lunchtime roundtables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 freelancers</a:t>
                      </a:r>
                    </a:p>
                    <a:p>
                      <a:pPr marL="285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Freelance Business Forum</a:t>
                      </a:r>
                    </a:p>
                    <a:p>
                      <a:pPr marL="285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Freelance Information Point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72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608014"/>
              </p:ext>
            </p:extLst>
          </p:nvPr>
        </p:nvGraphicFramePr>
        <p:xfrm>
          <a:off x="5224463" y="1273175"/>
          <a:ext cx="3754437" cy="3636963"/>
        </p:xfrm>
        <a:graphic>
          <a:graphicData uri="http://schemas.openxmlformats.org/drawingml/2006/table">
            <a:tbl>
              <a:tblPr/>
              <a:tblGrid>
                <a:gridCol w="3754437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Via the Website and Other Channels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5C15"/>
                    </a:solidFill>
                  </a:tcPr>
                </a:tc>
              </a:tr>
              <a:tr h="32289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Discussion forums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Company listing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Partnership and advertising  opportunities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Volunteering opportunities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EMWA’s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LinkedIn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Twitter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Facebook </a:t>
                      </a:r>
                    </a:p>
                    <a:p>
                      <a:pPr marL="285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Freelance listing</a:t>
                      </a:r>
                    </a:p>
                    <a:p>
                      <a:pPr marL="285750" marR="0" lvl="2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Freelance Resource Centre</a:t>
                      </a:r>
                      <a:endParaRPr kumimoji="0" 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FB663-6837-456B-926E-97BAB443E21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bg1"/>
                </a:solidFill>
              </a:rPr>
              <a:t>EMWA</a:t>
            </a:r>
            <a:r>
              <a:rPr lang="en-GB" b="1" smtClean="0">
                <a:solidFill>
                  <a:schemeClr val="bg1"/>
                </a:solidFill>
              </a:rPr>
              <a:t>’</a:t>
            </a:r>
            <a:r>
              <a:rPr lang="de-DE" b="1" smtClean="0">
                <a:solidFill>
                  <a:schemeClr val="bg1"/>
                </a:solidFill>
              </a:rPr>
              <a:t>s Involvement in Industry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8A2F-4253-4F1B-BC0F-D9266B5D1A1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725" name="Inhaltsplatzhalter 2"/>
          <p:cNvSpPr>
            <a:spLocks/>
          </p:cNvSpPr>
          <p:nvPr/>
        </p:nvSpPr>
        <p:spPr bwMode="auto">
          <a:xfrm>
            <a:off x="965200" y="1439863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Furthering the profession of medical communicators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Sharing best practice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Developing resources such as </a:t>
            </a:r>
            <a:r>
              <a:rPr lang="en-US" sz="2400" b="1" dirty="0">
                <a:solidFill>
                  <a:srgbClr val="155C15"/>
                </a:solidFill>
                <a:latin typeface="Calibri" pitchFamily="34" charset="0"/>
              </a:rPr>
              <a:t>CORE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b="1" dirty="0">
                <a:solidFill>
                  <a:srgbClr val="155C15"/>
                </a:solidFill>
                <a:latin typeface="Calibri" pitchFamily="34" charset="0"/>
              </a:rPr>
              <a:t>C</a:t>
            </a:r>
            <a:r>
              <a:rPr lang="en-US" sz="2400" dirty="0">
                <a:latin typeface="Calibri" pitchFamily="34" charset="0"/>
              </a:rPr>
              <a:t>larity and </a:t>
            </a:r>
            <a:r>
              <a:rPr lang="en-US" sz="2400" b="1" dirty="0">
                <a:solidFill>
                  <a:srgbClr val="155C15"/>
                </a:solidFill>
                <a:latin typeface="Calibri" pitchFamily="34" charset="0"/>
              </a:rPr>
              <a:t>O</a:t>
            </a:r>
            <a:r>
              <a:rPr lang="en-US" sz="2400" dirty="0">
                <a:latin typeface="Calibri" pitchFamily="34" charset="0"/>
              </a:rPr>
              <a:t>penness in </a:t>
            </a:r>
            <a:r>
              <a:rPr lang="en-US" sz="2400" b="1" dirty="0">
                <a:solidFill>
                  <a:srgbClr val="155C15"/>
                </a:solidFill>
                <a:latin typeface="Calibri" pitchFamily="34" charset="0"/>
              </a:rPr>
              <a:t>R</a:t>
            </a:r>
            <a:r>
              <a:rPr lang="en-US" sz="2400" dirty="0">
                <a:latin typeface="Calibri" pitchFamily="34" charset="0"/>
              </a:rPr>
              <a:t>eporting: </a:t>
            </a:r>
            <a:r>
              <a:rPr lang="en-US" sz="2400" b="1" dirty="0">
                <a:solidFill>
                  <a:srgbClr val="155C15"/>
                </a:solidFill>
                <a:latin typeface="Calibri" pitchFamily="34" charset="0"/>
              </a:rPr>
              <a:t>E</a:t>
            </a:r>
            <a:r>
              <a:rPr lang="en-US" sz="2400" dirty="0">
                <a:latin typeface="Calibri" pitchFamily="34" charset="0"/>
              </a:rPr>
              <a:t>3-based) Reference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Pharmacovigilance Special Interest Group to address medical writing issues specifically related to drug safety and pharmacovigilance</a:t>
            </a: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Calibri" pitchFamily="34" charset="0"/>
              </a:rPr>
              <a:t>Regulatory Public Disclosure Special Interest Group to focus on public disclosure of regulatory documents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de-DE" b="1" i="1" smtClean="0">
                <a:solidFill>
                  <a:schemeClr val="bg1"/>
                </a:solidFill>
              </a:rPr>
              <a:t>Medical Writing </a:t>
            </a:r>
            <a:r>
              <a:rPr lang="de-DE" b="1" smtClean="0">
                <a:solidFill>
                  <a:schemeClr val="bg1"/>
                </a:solidFill>
              </a:rPr>
              <a:t>Journal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965200" y="1450975"/>
            <a:ext cx="8229600" cy="35766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GB" sz="2400" dirty="0" smtClean="0"/>
              <a:t>  4 print issues per year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Online archive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Wide range of topics relevant to medical writing 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Feature articles (open access)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Medical writing and regulatory news and updates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Freelance section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Reviews of relevant books and websites</a:t>
            </a:r>
          </a:p>
          <a:p>
            <a:pPr marL="0" indent="0" eaLnBrk="1" hangingPunct="1">
              <a:lnSpc>
                <a:spcPct val="90000"/>
              </a:lnSpc>
              <a:spcBef>
                <a:spcPts val="700"/>
              </a:spcBef>
            </a:pPr>
            <a:r>
              <a:rPr lang="en-US" sz="2400" dirty="0" smtClean="0"/>
              <a:t>  Wide variety of regular columns for medical writers</a:t>
            </a:r>
          </a:p>
          <a:p>
            <a:pPr marL="0" indent="0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AAEC-4180-4E27-BB87-2090AEF91FAF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>
          <a:xfrm>
            <a:off x="973138" y="-69850"/>
            <a:ext cx="8229600" cy="9525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EMWA’s Website: www.emwa.org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E3C88-91DC-4A5E-BCAF-A8655CDBEF26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32788" name="Group 20"/>
          <p:cNvGraphicFramePr>
            <a:graphicFrameLocks noGrp="1"/>
          </p:cNvGraphicFramePr>
          <p:nvPr/>
        </p:nvGraphicFramePr>
        <p:xfrm>
          <a:off x="1192213" y="1266825"/>
          <a:ext cx="3757612" cy="3801428"/>
        </p:xfrm>
        <a:graphic>
          <a:graphicData uri="http://schemas.openxmlformats.org/drawingml/2006/table">
            <a:tbl>
              <a:tblPr/>
              <a:tblGrid>
                <a:gridCol w="3757612"/>
              </a:tblGrid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Comprehensive Resource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5C15"/>
                    </a:solidFill>
                  </a:tcPr>
                </a:tc>
              </a:tr>
              <a:tr h="32575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EMWA profile and position statements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News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Training (EDPD and webinars)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Online journal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Jobs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Company listings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Freelance directory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Resources for freelancers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Conferences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Members’ Only section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Special Interest Groups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789" name="Group 21"/>
          <p:cNvGraphicFramePr>
            <a:graphicFrameLocks noGrp="1"/>
          </p:cNvGraphicFramePr>
          <p:nvPr/>
        </p:nvGraphicFramePr>
        <p:xfrm>
          <a:off x="5295900" y="1266825"/>
          <a:ext cx="3757613" cy="3803650"/>
        </p:xfrm>
        <a:graphic>
          <a:graphicData uri="http://schemas.openxmlformats.org/drawingml/2006/table">
            <a:tbl>
              <a:tblPr/>
              <a:tblGrid>
                <a:gridCol w="3757613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Conference Registration 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5C15"/>
                    </a:solidFill>
                  </a:tcPr>
                </a:tc>
              </a:tr>
              <a:tr h="339725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Online registration system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Download workshop assignments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Online conference planner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Workshop profiles and leaders’ biopics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Travel and accommodation recommendations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Social program information and bookings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Academic record available at a glance</a:t>
                      </a:r>
                    </a:p>
                  </a:txBody>
                  <a:tcPr marT="50800" marB="508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de-DE" b="1" smtClean="0">
                <a:solidFill>
                  <a:schemeClr val="bg1"/>
                </a:solidFill>
              </a:rPr>
              <a:t>Other EMWA</a:t>
            </a:r>
            <a:r>
              <a:rPr lang="de-DE" smtClean="0">
                <a:solidFill>
                  <a:schemeClr val="bg1"/>
                </a:solidFill>
              </a:rPr>
              <a:t> </a:t>
            </a:r>
            <a:r>
              <a:rPr lang="de-DE" b="1" smtClean="0">
                <a:solidFill>
                  <a:schemeClr val="bg1"/>
                </a:solidFill>
              </a:rPr>
              <a:t>Benefits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4088" y="1439863"/>
            <a:ext cx="8229600" cy="377190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Discounts on literature-referencing software and </a:t>
            </a:r>
            <a:br>
              <a:rPr lang="de-DE" sz="2400" dirty="0"/>
            </a:br>
            <a:r>
              <a:rPr lang="de-DE" sz="2400" dirty="0"/>
              <a:t>literature-review software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Discounts on insurances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de-DE" sz="2400" dirty="0"/>
              <a:t>Discounts on books</a:t>
            </a:r>
          </a:p>
          <a:p>
            <a:pPr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2400" dirty="0"/>
              <a:t>Freelance benefits package</a:t>
            </a:r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it-IT" sz="2200" dirty="0"/>
              <a:t>Freelance directory listing</a:t>
            </a:r>
          </a:p>
          <a:p>
            <a:pPr lvl="1" eaLnBrk="1" fontAlgn="auto" hangingPunct="1">
              <a:spcBef>
                <a:spcPts val="7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sz="2200" dirty="0"/>
              <a:t>15% discount on IPSE membership: </a:t>
            </a:r>
            <a:r>
              <a:rPr lang="en-US" sz="2200" dirty="0">
                <a:hlinkClick r:id="rId2"/>
              </a:rPr>
              <a:t>https://www.ipse.co.uk/</a:t>
            </a:r>
            <a:endParaRPr lang="en-US" sz="2200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0C8C-6F4E-4E6B-92C8-1157A89C0826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965200" y="-23813"/>
            <a:ext cx="8229600" cy="788988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Join Our Network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CCDCE-010A-4AD9-83DE-788582B0F72B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4819" name="Rettangolo arrotondato 4"/>
          <p:cNvSpPr>
            <a:spLocks noGrp="1"/>
          </p:cNvSpPr>
          <p:nvPr>
            <p:ph idx="1"/>
          </p:nvPr>
        </p:nvSpPr>
        <p:spPr>
          <a:xfrm>
            <a:off x="965200" y="1460500"/>
            <a:ext cx="8229600" cy="1646238"/>
          </a:xfrm>
          <a:prstGeom prst="roundRect">
            <a:avLst>
              <a:gd name="adj" fmla="val 16667"/>
            </a:avLst>
          </a:prstGeom>
        </p:spPr>
        <p:txBody>
          <a:bodyPr anchor="ctr"/>
          <a:lstStyle/>
          <a:p>
            <a:pPr marL="0" indent="0" eaLnBrk="1" hangingPunct="1">
              <a:buNone/>
            </a:pPr>
            <a:r>
              <a:rPr lang="en-US" sz="2500" dirty="0" smtClean="0"/>
              <a:t>If you want further information about EMWA or medical writing, or would like to become a member, please go to our website at </a:t>
            </a:r>
            <a:r>
              <a:rPr lang="de-DE" sz="2500" b="1" dirty="0" smtClean="0">
                <a:solidFill>
                  <a:srgbClr val="FFFFFF"/>
                </a:solidFill>
                <a:hlinkClick r:id="rId3"/>
              </a:rPr>
              <a:t>www.emwa.org</a:t>
            </a:r>
            <a:r>
              <a:rPr lang="de-DE" sz="2500" b="1" dirty="0" smtClean="0">
                <a:solidFill>
                  <a:srgbClr val="FFFFFF"/>
                </a:solidFill>
              </a:rPr>
              <a:t>  </a:t>
            </a:r>
            <a:r>
              <a:rPr lang="de-DE" sz="2500" dirty="0" err="1" smtClean="0"/>
              <a:t>or</a:t>
            </a:r>
            <a:r>
              <a:rPr lang="de-DE" sz="2500" dirty="0" smtClean="0"/>
              <a:t> </a:t>
            </a:r>
            <a:r>
              <a:rPr lang="de-DE" sz="2500" dirty="0" err="1" smtClean="0"/>
              <a:t>contact</a:t>
            </a:r>
            <a:r>
              <a:rPr lang="de-DE" sz="2500" dirty="0" smtClean="0"/>
              <a:t> </a:t>
            </a:r>
            <a:r>
              <a:rPr lang="de-DE" sz="2500" dirty="0" err="1" smtClean="0"/>
              <a:t>our</a:t>
            </a:r>
            <a:r>
              <a:rPr lang="de-DE" sz="2500" dirty="0" smtClean="0"/>
              <a:t> </a:t>
            </a:r>
            <a:r>
              <a:rPr lang="de-DE" sz="2500" dirty="0" err="1" smtClean="0"/>
              <a:t>head</a:t>
            </a:r>
            <a:r>
              <a:rPr lang="de-DE" sz="2500" dirty="0" smtClean="0"/>
              <a:t> </a:t>
            </a:r>
            <a:r>
              <a:rPr lang="de-DE" sz="2500" dirty="0" err="1" smtClean="0"/>
              <a:t>office</a:t>
            </a:r>
            <a:r>
              <a:rPr lang="de-DE" sz="2500" dirty="0" smtClean="0"/>
              <a:t> at</a:t>
            </a:r>
            <a:endParaRPr lang="en-US" sz="2500" dirty="0" smtClean="0"/>
          </a:p>
        </p:txBody>
      </p:sp>
      <p:sp>
        <p:nvSpPr>
          <p:cNvPr id="34820" name="Abgerundetes Rechteck 6"/>
          <p:cNvSpPr>
            <a:spLocks noChangeArrowheads="1"/>
          </p:cNvSpPr>
          <p:nvPr/>
        </p:nvSpPr>
        <p:spPr bwMode="auto">
          <a:xfrm>
            <a:off x="1408113" y="3346450"/>
            <a:ext cx="3384550" cy="16462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155C15"/>
            </a:solidFill>
            <a:round/>
            <a:headEnd/>
            <a:tailEnd/>
          </a:ln>
        </p:spPr>
        <p:txBody>
          <a:bodyPr anchor="ctr"/>
          <a:lstStyle/>
          <a:p>
            <a:pPr marL="171450" algn="ctr">
              <a:spcAft>
                <a:spcPct val="25000"/>
              </a:spcAft>
            </a:pPr>
            <a:r>
              <a:rPr lang="en-GB" sz="2000" b="1">
                <a:solidFill>
                  <a:srgbClr val="155C15"/>
                </a:solidFill>
                <a:latin typeface="Calibri" pitchFamily="34" charset="0"/>
              </a:rPr>
              <a:t>EMWA Head Office</a:t>
            </a:r>
          </a:p>
          <a:p>
            <a:pPr marL="171450"/>
            <a:r>
              <a:rPr lang="en-GB" sz="1700" b="1">
                <a:latin typeface="Calibri" pitchFamily="34" charset="0"/>
              </a:rPr>
              <a:t>Chester House, 68 Chestergate, Macclesfield,Cheshire SK11 6DY</a:t>
            </a:r>
            <a:endParaRPr lang="en-US" sz="1700" b="1">
              <a:latin typeface="Calibri" pitchFamily="34" charset="0"/>
            </a:endParaRPr>
          </a:p>
          <a:p>
            <a:pPr marL="171450"/>
            <a:r>
              <a:rPr lang="en-GB" sz="1700" b="1">
                <a:latin typeface="Calibri" pitchFamily="34" charset="0"/>
              </a:rPr>
              <a:t>Tel: +44 (0) 1625 664534 </a:t>
            </a:r>
            <a:endParaRPr lang="en-US" sz="1700" b="1">
              <a:latin typeface="Calibri" pitchFamily="34" charset="0"/>
            </a:endParaRPr>
          </a:p>
          <a:p>
            <a:pPr marL="171450"/>
            <a:r>
              <a:rPr lang="en-GB" sz="1700" b="1">
                <a:latin typeface="Calibri" pitchFamily="34" charset="0"/>
              </a:rPr>
              <a:t>E-mail: </a:t>
            </a:r>
            <a:r>
              <a:rPr lang="en-GB" sz="1700" b="1" u="sng">
                <a:latin typeface="Calibri" pitchFamily="34" charset="0"/>
                <a:hlinkClick r:id="rId4"/>
              </a:rPr>
              <a:t>info@emwa.org</a:t>
            </a:r>
            <a:endParaRPr lang="en-US" sz="1700" b="1">
              <a:latin typeface="Calibri" pitchFamily="34" charset="0"/>
            </a:endParaRPr>
          </a:p>
        </p:txBody>
      </p:sp>
      <p:pic>
        <p:nvPicPr>
          <p:cNvPr id="34821" name="Picture 7" descr="EMWA January -F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5363" y="3505200"/>
            <a:ext cx="696912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EMWA January - twitt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61200" y="3505200"/>
            <a:ext cx="8445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" descr="EMWA January - linkedI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4613" y="4297363"/>
            <a:ext cx="20780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ttangolo arrotondato 4"/>
          <p:cNvSpPr>
            <a:spLocks noGrp="1"/>
          </p:cNvSpPr>
          <p:nvPr>
            <p:ph type="ctrTitle"/>
          </p:nvPr>
        </p:nvSpPr>
        <p:spPr>
          <a:xfrm>
            <a:off x="1193800" y="1774825"/>
            <a:ext cx="7772400" cy="3003550"/>
          </a:xfrm>
          <a:prstGeom prst="roundRect">
            <a:avLst>
              <a:gd name="adj" fmla="val 16667"/>
            </a:avLst>
          </a:prstGeom>
          <a:ln w="38100" cap="flat" algn="ctr">
            <a:solidFill>
              <a:srgbClr val="155C15"/>
            </a:solidFill>
            <a:round/>
          </a:ln>
        </p:spPr>
        <p:txBody>
          <a:bodyPr/>
          <a:lstStyle/>
          <a:p>
            <a:pPr eaLnBrk="1" hangingPunct="1"/>
            <a:r>
              <a:rPr lang="en-US" sz="4000" smtClean="0"/>
              <a:t>EMWA is an association committed to representing, supporting, and training medical communication professionals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985838"/>
            <a:ext cx="10160000" cy="71437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5143500"/>
            <a:ext cx="10160000" cy="136525"/>
          </a:xfrm>
          <a:prstGeom prst="rect">
            <a:avLst/>
          </a:prstGeom>
          <a:solidFill>
            <a:srgbClr val="155C1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1439863"/>
            <a:ext cx="8229600" cy="3578225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000" dirty="0"/>
              <a:t>EMWA was founded in 1992 as a chapter of the American Medical Writers Association (AMWA); </a:t>
            </a:r>
            <a:br>
              <a:rPr lang="en-GB" sz="3000" dirty="0"/>
            </a:br>
            <a:r>
              <a:rPr lang="en-GB" sz="3000" dirty="0"/>
              <a:t>32 people from 7 countries attended the inaugural meeting in Brussels</a:t>
            </a:r>
          </a:p>
          <a:p>
            <a:pPr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000" dirty="0"/>
              <a:t>The first conference to include a programme of workshops was held in Bruges in 1995 </a:t>
            </a:r>
          </a:p>
          <a:p>
            <a:pPr marL="342900" lvl="1" indent="-3429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000" dirty="0"/>
              <a:t>EMWA  became independent from AMWA in 1997</a:t>
            </a: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FBA3F-91EA-42EE-BB0E-95363BB640F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Recent</a:t>
            </a:r>
            <a:r>
              <a:rPr lang="en-US" b="1" smtClean="0">
                <a:solidFill>
                  <a:srgbClr val="4F6228"/>
                </a:solidFill>
              </a:rPr>
              <a:t> </a:t>
            </a:r>
            <a:r>
              <a:rPr lang="en-US" b="1" smtClean="0">
                <a:solidFill>
                  <a:schemeClr val="bg1"/>
                </a:solidFill>
              </a:rPr>
              <a:t>Key Initiatives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65200" y="1438275"/>
            <a:ext cx="8229600" cy="3651250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it-IT" smtClean="0"/>
              <a:t>2013: Symposium Day</a:t>
            </a:r>
          </a:p>
          <a:p>
            <a:pPr marL="342900" lvl="1" indent="-342900" eaLnBrk="1" hangingPunct="1">
              <a:lnSpc>
                <a:spcPct val="90000"/>
              </a:lnSpc>
              <a:spcBef>
                <a:spcPts val="700"/>
              </a:spcBef>
              <a:buFont typeface="Arial" charset="0"/>
              <a:buChar char="•"/>
            </a:pPr>
            <a:r>
              <a:rPr lang="it-IT" smtClean="0"/>
              <a:t>2014: </a:t>
            </a:r>
            <a:r>
              <a:rPr lang="en-US" b="1" smtClean="0">
                <a:solidFill>
                  <a:srgbClr val="155C15"/>
                </a:solidFill>
              </a:rPr>
              <a:t>CORE</a:t>
            </a:r>
            <a:r>
              <a:rPr lang="en-US" smtClean="0"/>
              <a:t> Reference Project –</a:t>
            </a:r>
            <a:br>
              <a:rPr lang="en-US" smtClean="0"/>
            </a:br>
            <a:r>
              <a:rPr lang="en-US" b="1" smtClean="0">
                <a:solidFill>
                  <a:srgbClr val="155C15"/>
                </a:solidFill>
              </a:rPr>
              <a:t>C</a:t>
            </a:r>
            <a:r>
              <a:rPr lang="en-US" smtClean="0"/>
              <a:t>larity and </a:t>
            </a:r>
            <a:r>
              <a:rPr lang="en-US" b="1" smtClean="0">
                <a:solidFill>
                  <a:srgbClr val="155C15"/>
                </a:solidFill>
              </a:rPr>
              <a:t>O</a:t>
            </a:r>
            <a:r>
              <a:rPr lang="en-US" smtClean="0"/>
              <a:t>penness in </a:t>
            </a:r>
            <a:r>
              <a:rPr lang="en-US" b="1" smtClean="0">
                <a:solidFill>
                  <a:srgbClr val="155C15"/>
                </a:solidFill>
              </a:rPr>
              <a:t>R</a:t>
            </a:r>
            <a:r>
              <a:rPr lang="en-US" smtClean="0"/>
              <a:t>eporting: </a:t>
            </a:r>
            <a:r>
              <a:rPr lang="en-US" b="1" smtClean="0">
                <a:solidFill>
                  <a:srgbClr val="155C15"/>
                </a:solidFill>
              </a:rPr>
              <a:t>E</a:t>
            </a:r>
            <a:r>
              <a:rPr lang="en-US" smtClean="0"/>
              <a:t>3-based</a:t>
            </a:r>
            <a:endParaRPr lang="it-IT" smtClean="0"/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it-IT" sz="2800" smtClean="0"/>
              <a:t>2015: Expert Seminar Series (ESS)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it-IT" sz="2800" smtClean="0"/>
              <a:t>2015: Pharmacovigilance Special Interest Group </a:t>
            </a:r>
            <a:br>
              <a:rPr lang="it-IT" sz="2800" smtClean="0"/>
            </a:br>
            <a:r>
              <a:rPr lang="it-IT" sz="2800" smtClean="0"/>
              <a:t>(PV SIG)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</a:pPr>
            <a:r>
              <a:rPr lang="it-IT" sz="2800" smtClean="0"/>
              <a:t>2016: Regulatory Public Disclosure Special Interest Group (RPD SIG)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2B154-8ADA-4C6A-9491-F9649B84EEF2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Membership</a:t>
            </a:r>
          </a:p>
        </p:txBody>
      </p:sp>
      <p:pic>
        <p:nvPicPr>
          <p:cNvPr id="19458" name="Inhaltsplatzhalter 3"/>
          <p:cNvPicPr>
            <a:picLocks/>
          </p:cNvPicPr>
          <p:nvPr/>
        </p:nvPicPr>
        <p:blipFill>
          <a:blip r:embed="rId2">
            <a:lum bright="18000" contrast="-12000"/>
          </a:blip>
          <a:srcRect l="8907" t="12663" r="9842" b="24457"/>
          <a:stretch>
            <a:fillRect/>
          </a:stretch>
        </p:blipFill>
        <p:spPr bwMode="auto">
          <a:xfrm>
            <a:off x="498475" y="1343025"/>
            <a:ext cx="9185275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feld 5"/>
          <p:cNvSpPr txBox="1">
            <a:spLocks noChangeArrowheads="1"/>
          </p:cNvSpPr>
          <p:nvPr/>
        </p:nvSpPr>
        <p:spPr bwMode="auto">
          <a:xfrm>
            <a:off x="2827338" y="2209800"/>
            <a:ext cx="2393950" cy="1571625"/>
          </a:xfrm>
          <a:prstGeom prst="rect">
            <a:avLst/>
          </a:prstGeom>
          <a:noFill/>
          <a:ln w="19050">
            <a:solidFill>
              <a:srgbClr val="155C15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latin typeface="Calibri" pitchFamily="34" charset="0"/>
              </a:rPr>
              <a:t>&gt; 1000 members</a:t>
            </a:r>
          </a:p>
          <a:p>
            <a:r>
              <a:rPr lang="de-DE" sz="2400" b="1">
                <a:latin typeface="Calibri" pitchFamily="34" charset="0"/>
              </a:rPr>
              <a:t>&gt; 40 countries</a:t>
            </a:r>
          </a:p>
          <a:p>
            <a:r>
              <a:rPr lang="de-DE" sz="2400" b="1">
                <a:latin typeface="Calibri" pitchFamily="34" charset="0"/>
              </a:rPr>
              <a:t>&gt; 12 countries </a:t>
            </a:r>
          </a:p>
          <a:p>
            <a:r>
              <a:rPr lang="de-DE" sz="2400" b="1">
                <a:latin typeface="Calibri" pitchFamily="34" charset="0"/>
              </a:rPr>
              <a:t>    outside Europe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48180-8EB5-44B6-B6AD-5D0F37EE3D46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965200" y="-44450"/>
            <a:ext cx="8229600" cy="87947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Members (Salaried and Freelance)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A19B-E91F-40D1-9448-8784C4D36FE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483" name="Picture 5" descr="EMWA January - slid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1004888"/>
            <a:ext cx="42291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 descr="EMWA January  - slid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9913" y="1366838"/>
            <a:ext cx="676751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Structure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B618D-4746-4CC1-BEDE-5005B4577704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1508" name="Textfeld 7"/>
          <p:cNvSpPr txBox="1">
            <a:spLocks noChangeArrowheads="1"/>
          </p:cNvSpPr>
          <p:nvPr/>
        </p:nvSpPr>
        <p:spPr bwMode="auto">
          <a:xfrm>
            <a:off x="1976438" y="2840038"/>
            <a:ext cx="1158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alibri" pitchFamily="34" charset="0"/>
              </a:rPr>
              <a:t>Driven by members for members</a:t>
            </a:r>
          </a:p>
          <a:p>
            <a:endParaRPr lang="en-US" sz="1400">
              <a:latin typeface="Calibri" pitchFamily="34" charset="0"/>
            </a:endParaRPr>
          </a:p>
        </p:txBody>
      </p:sp>
      <p:sp>
        <p:nvSpPr>
          <p:cNvPr id="21509" name="Textfeld 9"/>
          <p:cNvSpPr txBox="1">
            <a:spLocks noChangeArrowheads="1"/>
          </p:cNvSpPr>
          <p:nvPr/>
        </p:nvSpPr>
        <p:spPr bwMode="auto">
          <a:xfrm>
            <a:off x="1976438" y="4152900"/>
            <a:ext cx="12303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b="1">
                <a:latin typeface="Calibri" pitchFamily="34" charset="0"/>
              </a:rPr>
              <a:t>Supported by professional Head Office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1510" name="Textfeld 6"/>
          <p:cNvSpPr txBox="1">
            <a:spLocks noChangeArrowheads="1"/>
          </p:cNvSpPr>
          <p:nvPr/>
        </p:nvSpPr>
        <p:spPr bwMode="auto">
          <a:xfrm>
            <a:off x="1976438" y="1562100"/>
            <a:ext cx="11588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latin typeface="Calibri" pitchFamily="34" charset="0"/>
              </a:rPr>
              <a:t>Not-for-profit and independent</a:t>
            </a:r>
            <a:endParaRPr lang="en-US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Volunteer Member Roles</a:t>
            </a:r>
          </a:p>
        </p:txBody>
      </p:sp>
      <p:sp>
        <p:nvSpPr>
          <p:cNvPr id="22532" name="Segnaposto contenuto 2"/>
          <p:cNvSpPr txBox="1">
            <a:spLocks/>
          </p:cNvSpPr>
          <p:nvPr/>
        </p:nvSpPr>
        <p:spPr bwMode="auto">
          <a:xfrm>
            <a:off x="2776538" y="2546350"/>
            <a:ext cx="647223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/>
            <a:endParaRPr lang="en-GB" sz="1200" b="1">
              <a:latin typeface="Calibri" pitchFamily="34" charset="0"/>
            </a:endParaRPr>
          </a:p>
        </p:txBody>
      </p:sp>
      <p:sp>
        <p:nvSpPr>
          <p:cNvPr id="22533" name="Segnaposto contenuto 2"/>
          <p:cNvSpPr txBox="1">
            <a:spLocks/>
          </p:cNvSpPr>
          <p:nvPr/>
        </p:nvSpPr>
        <p:spPr bwMode="auto">
          <a:xfrm>
            <a:off x="2703513" y="3817938"/>
            <a:ext cx="647223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/>
            <a:endParaRPr lang="en-GB" sz="1200" b="1">
              <a:latin typeface="Calibri" pitchFamily="34" charset="0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1951C-4D6D-4211-807E-EC9264BAA9E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2535" name="Picture 9" descr="EMWA January - slid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00" y="1222375"/>
            <a:ext cx="76708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965200" y="-69850"/>
            <a:ext cx="8229600" cy="952500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chemeClr val="bg1"/>
                </a:solidFill>
              </a:rPr>
              <a:t>Key Aims</a:t>
            </a:r>
            <a:endParaRPr lang="en-GB" smtClean="0">
              <a:solidFill>
                <a:schemeClr val="bg1"/>
              </a:solidFill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954088" y="1439863"/>
            <a:ext cx="8229600" cy="37719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AutoNum type="arabicPeriod"/>
            </a:pPr>
            <a:r>
              <a:rPr lang="en-GB" sz="2800" smtClean="0"/>
              <a:t>Further our profession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AutoNum type="arabicPeriod"/>
            </a:pPr>
            <a:r>
              <a:rPr lang="en-GB" sz="2800" smtClean="0"/>
              <a:t>Grow the Association and membership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AutoNum type="arabicPeriod"/>
            </a:pPr>
            <a:r>
              <a:rPr lang="en-GB" sz="2800" smtClean="0"/>
              <a:t>Share expertise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AutoNum type="arabicPeriod"/>
            </a:pPr>
            <a:r>
              <a:rPr lang="en-GB" sz="2800" smtClean="0"/>
              <a:t>Maintain governance</a:t>
            </a:r>
          </a:p>
          <a:p>
            <a:pPr marL="514350" indent="-514350" eaLnBrk="1" hangingPunct="1">
              <a:lnSpc>
                <a:spcPct val="90000"/>
              </a:lnSpc>
              <a:spcBef>
                <a:spcPts val="700"/>
              </a:spcBef>
              <a:buFont typeface="Calibri" pitchFamily="34" charset="0"/>
              <a:buAutoNum type="arabicPeriod"/>
            </a:pPr>
            <a:r>
              <a:rPr lang="en-GB" sz="2800" smtClean="0"/>
              <a:t>Provide value for money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6C848-FCFE-4F9F-BFCE-4719CC8F49AA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638</Words>
  <Application>Microsoft Office PowerPoint</Application>
  <PresentationFormat>Custom</PresentationFormat>
  <Paragraphs>155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PAVING THE WAY:  EMWA’s leadership in raising medical communications standards </vt:lpstr>
      <vt:lpstr>EMWA is an association committed to representing, supporting, and training medical communication professionals</vt:lpstr>
      <vt:lpstr>Foundation</vt:lpstr>
      <vt:lpstr>Recent Key Initiatives</vt:lpstr>
      <vt:lpstr>Membership</vt:lpstr>
      <vt:lpstr>Members (Salaried and Freelance)</vt:lpstr>
      <vt:lpstr>Structure</vt:lpstr>
      <vt:lpstr>Volunteer Member Roles</vt:lpstr>
      <vt:lpstr>Key Aims</vt:lpstr>
      <vt:lpstr>EMWA Membership Provides</vt:lpstr>
      <vt:lpstr>Conferences</vt:lpstr>
      <vt:lpstr>Professional Development Programme</vt:lpstr>
      <vt:lpstr>Webinars</vt:lpstr>
      <vt:lpstr>Networking Opportunities</vt:lpstr>
      <vt:lpstr>EMWA’s Involvement in Industry</vt:lpstr>
      <vt:lpstr>Medical Writing Journal</vt:lpstr>
      <vt:lpstr>EMWA’s Website: www.emwa.org</vt:lpstr>
      <vt:lpstr>Other EMWA Benefits</vt:lpstr>
      <vt:lpstr>Join Our Network</vt:lpstr>
    </vt:vector>
  </TitlesOfParts>
  <Company>Universal Live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Eden</dc:creator>
  <cp:lastModifiedBy>ddefaoit</cp:lastModifiedBy>
  <cp:revision>339</cp:revision>
  <cp:lastPrinted>2016-02-05T09:46:45Z</cp:lastPrinted>
  <dcterms:created xsi:type="dcterms:W3CDTF">2014-04-08T10:30:25Z</dcterms:created>
  <dcterms:modified xsi:type="dcterms:W3CDTF">2016-02-17T12:38:13Z</dcterms:modified>
</cp:coreProperties>
</file>